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sldIdLst>
    <p:sldId id="256" r:id="rId5"/>
    <p:sldId id="258" r:id="rId6"/>
    <p:sldId id="259" r:id="rId7"/>
    <p:sldId id="260" r:id="rId8"/>
    <p:sldId id="276" r:id="rId9"/>
    <p:sldId id="296" r:id="rId10"/>
    <p:sldId id="278" r:id="rId11"/>
    <p:sldId id="279" r:id="rId12"/>
    <p:sldId id="280" r:id="rId13"/>
    <p:sldId id="261" r:id="rId14"/>
    <p:sldId id="277" r:id="rId15"/>
    <p:sldId id="262" r:id="rId16"/>
    <p:sldId id="281" r:id="rId17"/>
    <p:sldId id="282" r:id="rId18"/>
    <p:sldId id="283" r:id="rId19"/>
    <p:sldId id="284" r:id="rId20"/>
    <p:sldId id="285" r:id="rId21"/>
    <p:sldId id="263" r:id="rId22"/>
    <p:sldId id="286" r:id="rId23"/>
    <p:sldId id="287" r:id="rId24"/>
    <p:sldId id="304" r:id="rId25"/>
    <p:sldId id="315" r:id="rId26"/>
    <p:sldId id="298" r:id="rId27"/>
    <p:sldId id="264" r:id="rId28"/>
    <p:sldId id="308" r:id="rId29"/>
    <p:sldId id="309" r:id="rId30"/>
    <p:sldId id="310" r:id="rId31"/>
    <p:sldId id="311" r:id="rId32"/>
    <p:sldId id="265" r:id="rId33"/>
    <p:sldId id="288" r:id="rId34"/>
    <p:sldId id="289" r:id="rId35"/>
    <p:sldId id="290" r:id="rId36"/>
    <p:sldId id="312" r:id="rId37"/>
    <p:sldId id="291" r:id="rId38"/>
    <p:sldId id="313" r:id="rId39"/>
    <p:sldId id="293" r:id="rId40"/>
    <p:sldId id="294" r:id="rId41"/>
    <p:sldId id="299" r:id="rId42"/>
    <p:sldId id="300" r:id="rId43"/>
    <p:sldId id="303" r:id="rId44"/>
    <p:sldId id="314" r:id="rId45"/>
    <p:sldId id="301" r:id="rId46"/>
    <p:sldId id="305" r:id="rId47"/>
    <p:sldId id="302" r:id="rId48"/>
    <p:sldId id="297" r:id="rId49"/>
    <p:sldId id="295" r:id="rId50"/>
    <p:sldId id="306" r:id="rId51"/>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C8D78-6E82-4C6E-9A7A-5640582A35B0}" v="197" dt="2020-06-02T07:32:35.11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5" autoAdjust="0"/>
    <p:restoredTop sz="67473" autoAdjust="0"/>
  </p:normalViewPr>
  <p:slideViewPr>
    <p:cSldViewPr snapToGrid="0">
      <p:cViewPr varScale="1">
        <p:scale>
          <a:sx n="58" d="100"/>
          <a:sy n="58" d="100"/>
        </p:scale>
        <p:origin x="16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D5407-EC11-4105-9DBD-C096753CD8A7}" type="datetimeFigureOut">
              <a:rPr lang="nl-BE" smtClean="0"/>
              <a:t>10/03/2021</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92730-92DC-4C2C-B81B-22E3BE5995CD}" type="slidenum">
              <a:rPr lang="nl-BE" smtClean="0"/>
              <a:t>‹#›</a:t>
            </a:fld>
            <a:endParaRPr lang="nl-BE"/>
          </a:p>
        </p:txBody>
      </p:sp>
    </p:spTree>
    <p:extLst>
      <p:ext uri="{BB962C8B-B14F-4D97-AF65-F5344CB8AC3E}">
        <p14:creationId xmlns:p14="http://schemas.microsoft.com/office/powerpoint/2010/main" val="266238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Korte termijn:</a:t>
            </a:r>
          </a:p>
          <a:p>
            <a:pPr marL="171450" indent="-171450">
              <a:buFont typeface="Arial" panose="020B0604020202020204" pitchFamily="34" charset="0"/>
              <a:buChar char="•"/>
            </a:pPr>
            <a:r>
              <a:rPr lang="nl-BE" dirty="0"/>
              <a:t>Toegankelijkheid:</a:t>
            </a:r>
          </a:p>
          <a:p>
            <a:pPr marL="171450" indent="-171450">
              <a:buFont typeface="Arial" panose="020B0604020202020204" pitchFamily="34" charset="0"/>
              <a:buChar char="•"/>
            </a:pPr>
            <a:r>
              <a:rPr lang="nl-BE" dirty="0"/>
              <a:t>Vindbaarheid en doorzoekbaarheid</a:t>
            </a:r>
          </a:p>
          <a:p>
            <a:pPr marL="171450" indent="-171450">
              <a:buFont typeface="Arial" panose="020B0604020202020204" pitchFamily="34" charset="0"/>
              <a:buChar char="•"/>
            </a:pPr>
            <a:r>
              <a:rPr lang="nl-BE" dirty="0"/>
              <a:t>Meer opslag en bewaring</a:t>
            </a:r>
          </a:p>
          <a:p>
            <a:pPr marL="171450" indent="-171450">
              <a:buFont typeface="Arial" panose="020B0604020202020204" pitchFamily="34" charset="0"/>
              <a:buChar char="•"/>
            </a:pPr>
            <a:r>
              <a:rPr lang="nl-BE" dirty="0"/>
              <a:t>Veiliger beheer</a:t>
            </a:r>
          </a:p>
          <a:p>
            <a:pPr marL="171450" indent="-171450">
              <a:buFont typeface="Arial" panose="020B0604020202020204" pitchFamily="34" charset="0"/>
              <a:buChar char="•"/>
            </a:pPr>
            <a:endParaRPr lang="nl-BE" dirty="0"/>
          </a:p>
          <a:p>
            <a:pPr marL="0" indent="0">
              <a:buFont typeface="Arial" panose="020B0604020202020204" pitchFamily="34" charset="0"/>
              <a:buNone/>
            </a:pPr>
            <a:r>
              <a:rPr lang="nl-BE" dirty="0"/>
              <a:t>Lange termijn:</a:t>
            </a:r>
          </a:p>
          <a:p>
            <a:pPr marL="171450" indent="-171450">
              <a:buFont typeface="Arial" panose="020B0604020202020204" pitchFamily="34" charset="0"/>
              <a:buChar char="•"/>
            </a:pPr>
            <a:r>
              <a:rPr lang="nl-BE" dirty="0"/>
              <a:t>Continuïteit van de organisatie: </a:t>
            </a:r>
          </a:p>
          <a:p>
            <a:pPr marL="171450" indent="-171450">
              <a:buFont typeface="Arial" panose="020B0604020202020204" pitchFamily="34" charset="0"/>
              <a:buChar char="•"/>
            </a:pPr>
            <a:r>
              <a:rPr lang="nl-BE" dirty="0"/>
              <a:t>Informatie moet op lange termijn waardevol en bruikbaar blijven</a:t>
            </a:r>
          </a:p>
        </p:txBody>
      </p:sp>
      <p:sp>
        <p:nvSpPr>
          <p:cNvPr id="4" name="Tijdelijke aanduiding voor dianummer 3"/>
          <p:cNvSpPr>
            <a:spLocks noGrp="1"/>
          </p:cNvSpPr>
          <p:nvPr>
            <p:ph type="sldNum" sz="quarter" idx="5"/>
          </p:nvPr>
        </p:nvSpPr>
        <p:spPr/>
        <p:txBody>
          <a:bodyPr/>
          <a:lstStyle/>
          <a:p>
            <a:fld id="{F0892730-92DC-4C2C-B81B-22E3BE5995CD}" type="slidenum">
              <a:rPr lang="nl-BE" smtClean="0"/>
              <a:t>4</a:t>
            </a:fld>
            <a:endParaRPr lang="nl-BE"/>
          </a:p>
        </p:txBody>
      </p:sp>
    </p:spTree>
    <p:extLst>
      <p:ext uri="{BB962C8B-B14F-4D97-AF65-F5344CB8AC3E}">
        <p14:creationId xmlns:p14="http://schemas.microsoft.com/office/powerpoint/2010/main" val="680558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Klad: voorbereidend werk, kan lokaal (op persoonlijke schijf) bewaard worden</a:t>
            </a:r>
          </a:p>
          <a:p>
            <a:pPr marL="171450" indent="-171450">
              <a:buFont typeface="Arial" panose="020B0604020202020204" pitchFamily="34" charset="0"/>
              <a:buChar char="•"/>
            </a:pPr>
            <a:r>
              <a:rPr lang="nl-NL" dirty="0"/>
              <a:t>Concept: kan gedeeld worden met collega’s (bv. versturen per mail, op gemeenschappelijke schijf opslaan)</a:t>
            </a:r>
          </a:p>
          <a:p>
            <a:pPr marL="171450" indent="-171450">
              <a:buFont typeface="Arial" panose="020B0604020202020204" pitchFamily="34" charset="0"/>
              <a:buChar char="•"/>
            </a:pPr>
            <a:r>
              <a:rPr lang="nl-NL" dirty="0"/>
              <a:t>Definitieve versie: wordt centraal (bv. op een gemeenschappelijk schijf) bewaard</a:t>
            </a:r>
          </a:p>
          <a:p>
            <a:endParaRPr lang="nl-BE" dirty="0"/>
          </a:p>
        </p:txBody>
      </p:sp>
      <p:sp>
        <p:nvSpPr>
          <p:cNvPr id="4" name="Tijdelijke aanduiding voor dianummer 3"/>
          <p:cNvSpPr>
            <a:spLocks noGrp="1"/>
          </p:cNvSpPr>
          <p:nvPr>
            <p:ph type="sldNum" sz="quarter" idx="5"/>
          </p:nvPr>
        </p:nvSpPr>
        <p:spPr/>
        <p:txBody>
          <a:bodyPr/>
          <a:lstStyle/>
          <a:p>
            <a:fld id="{F0892730-92DC-4C2C-B81B-22E3BE5995CD}" type="slidenum">
              <a:rPr lang="nl-BE" smtClean="0"/>
              <a:t>16</a:t>
            </a:fld>
            <a:endParaRPr lang="nl-BE"/>
          </a:p>
        </p:txBody>
      </p:sp>
    </p:spTree>
    <p:extLst>
      <p:ext uri="{BB962C8B-B14F-4D97-AF65-F5344CB8AC3E}">
        <p14:creationId xmlns:p14="http://schemas.microsoft.com/office/powerpoint/2010/main" val="3105824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Voorbeelden van het aangeven van de versie in een bestandsnaam</a:t>
            </a:r>
          </a:p>
        </p:txBody>
      </p:sp>
      <p:sp>
        <p:nvSpPr>
          <p:cNvPr id="4" name="Tijdelijke aanduiding voor dianummer 3"/>
          <p:cNvSpPr>
            <a:spLocks noGrp="1"/>
          </p:cNvSpPr>
          <p:nvPr>
            <p:ph type="sldNum" sz="quarter" idx="5"/>
          </p:nvPr>
        </p:nvSpPr>
        <p:spPr/>
        <p:txBody>
          <a:bodyPr/>
          <a:lstStyle/>
          <a:p>
            <a:fld id="{F0892730-92DC-4C2C-B81B-22E3BE5995CD}" type="slidenum">
              <a:rPr lang="nl-BE" smtClean="0"/>
              <a:t>17</a:t>
            </a:fld>
            <a:endParaRPr lang="nl-BE"/>
          </a:p>
        </p:txBody>
      </p:sp>
    </p:spTree>
    <p:extLst>
      <p:ext uri="{BB962C8B-B14F-4D97-AF65-F5344CB8AC3E}">
        <p14:creationId xmlns:p14="http://schemas.microsoft.com/office/powerpoint/2010/main" val="3757611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628650" lvl="1" indent="-171450">
              <a:buFont typeface="Arial" panose="020B0604020202020204" pitchFamily="34" charset="0"/>
              <a:buChar char="•"/>
            </a:pPr>
            <a:r>
              <a:rPr lang="nl-NL" dirty="0"/>
              <a:t>Idee blijft hetzelfde, maar in een digitale omgeving is de uitvoering wat anders</a:t>
            </a:r>
          </a:p>
          <a:p>
            <a:pPr marL="628650" lvl="1" indent="-171450">
              <a:buFont typeface="Arial" panose="020B0604020202020204" pitchFamily="34" charset="0"/>
              <a:buChar char="•"/>
            </a:pPr>
            <a:r>
              <a:rPr lang="nl-NL" dirty="0"/>
              <a:t>Centraal: bv. op een gedeelde server of drive</a:t>
            </a:r>
          </a:p>
          <a:p>
            <a:pPr marL="628650" lvl="1" indent="-171450">
              <a:buFont typeface="Arial" panose="020B0604020202020204" pitchFamily="34" charset="0"/>
              <a:buChar char="•"/>
            </a:pPr>
            <a:r>
              <a:rPr lang="nl-NL" dirty="0"/>
              <a:t>Toegankelijk: toegankelijkheid van documenten wordt vergroot door centraal te bewaren; toegankelijkheid kan geregeld worden met rechten</a:t>
            </a:r>
          </a:p>
          <a:p>
            <a:pPr marL="628650" lvl="1" indent="-171450">
              <a:buFont typeface="Arial" panose="020B0604020202020204" pitchFamily="34" charset="0"/>
              <a:buChar char="•"/>
            </a:pPr>
            <a:r>
              <a:rPr lang="nl-NL" dirty="0"/>
              <a:t>Vindbaarheid: indien met een centrale mappenstructuur wordt gewerkt met een logische opbouw dan vergroot dit de vindbaarheid van documenten, alsook de snelheid waarmee documenten kunnen worden teruggevonden</a:t>
            </a:r>
          </a:p>
          <a:p>
            <a:pPr marL="628650" lvl="1" indent="-171450">
              <a:buFont typeface="Arial" panose="020B0604020202020204" pitchFamily="34" charset="0"/>
              <a:buChar char="•"/>
            </a:pPr>
            <a:r>
              <a:rPr lang="nl-NL" dirty="0"/>
              <a:t>Continuïteit: komen en gaan van medewerkers heeft een minder grote impact op het al dan niet beschikbaar zijn van hun documenten indien ze centraal bewaard worden</a:t>
            </a:r>
          </a:p>
          <a:p>
            <a:pPr marL="628650" lvl="1" indent="-171450">
              <a:buFont typeface="Arial" panose="020B0604020202020204" pitchFamily="34" charset="0"/>
              <a:buChar char="•"/>
            </a:pPr>
            <a:r>
              <a:rPr lang="nl-NL" dirty="0"/>
              <a:t>(Bruikbaarheid op lange termijn: hangt ook samen met keuze voor bestandsformaten, bestandsnamen, al dan niet toepassen van digitale </a:t>
            </a:r>
            <a:r>
              <a:rPr lang="nl-NL" dirty="0" err="1"/>
              <a:t>preserveringsstrategieën</a:t>
            </a:r>
            <a:r>
              <a:rPr lang="nl-NL" dirty="0"/>
              <a:t>)</a:t>
            </a:r>
          </a:p>
        </p:txBody>
      </p:sp>
      <p:sp>
        <p:nvSpPr>
          <p:cNvPr id="4" name="Tijdelijke aanduiding voor dianummer 3"/>
          <p:cNvSpPr>
            <a:spLocks noGrp="1"/>
          </p:cNvSpPr>
          <p:nvPr>
            <p:ph type="sldNum" sz="quarter" idx="5"/>
          </p:nvPr>
        </p:nvSpPr>
        <p:spPr/>
        <p:txBody>
          <a:bodyPr/>
          <a:lstStyle/>
          <a:p>
            <a:fld id="{F0892730-92DC-4C2C-B81B-22E3BE5995CD}" type="slidenum">
              <a:rPr lang="nl-BE" smtClean="0"/>
              <a:t>18</a:t>
            </a:fld>
            <a:endParaRPr lang="nl-BE"/>
          </a:p>
        </p:txBody>
      </p:sp>
    </p:spTree>
    <p:extLst>
      <p:ext uri="{BB962C8B-B14F-4D97-AF65-F5344CB8AC3E}">
        <p14:creationId xmlns:p14="http://schemas.microsoft.com/office/powerpoint/2010/main" val="4083864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Algemene principes van een centrale mappenstructuur:</a:t>
            </a:r>
          </a:p>
          <a:p>
            <a:pPr marL="171450" indent="-171450">
              <a:buFontTx/>
              <a:buChar char="-"/>
            </a:pPr>
            <a:r>
              <a:rPr lang="nl-BE" dirty="0"/>
              <a:t>Hiërarchische boomstructuur: maak verschillende niveaus aan</a:t>
            </a:r>
          </a:p>
          <a:p>
            <a:pPr marL="171450" indent="-171450">
              <a:buFontTx/>
              <a:buChar char="-"/>
            </a:pPr>
            <a:r>
              <a:rPr lang="nl-BE" dirty="0"/>
              <a:t>Van algemeen naar bijzonder:</a:t>
            </a:r>
          </a:p>
          <a:p>
            <a:pPr marL="628650" lvl="1" indent="-171450">
              <a:buFontTx/>
              <a:buChar char="-"/>
            </a:pPr>
            <a:r>
              <a:rPr lang="nl-BE" dirty="0"/>
              <a:t>Hoofdmap – </a:t>
            </a:r>
            <a:r>
              <a:rPr lang="nl-BE" dirty="0" err="1"/>
              <a:t>submappen</a:t>
            </a:r>
            <a:endParaRPr lang="nl-BE" dirty="0"/>
          </a:p>
          <a:p>
            <a:pPr marL="628650" lvl="1" indent="-171450">
              <a:buFontTx/>
              <a:buChar char="-"/>
            </a:pPr>
            <a:r>
              <a:rPr lang="nl-BE" dirty="0" err="1"/>
              <a:t>Submappen</a:t>
            </a:r>
            <a:r>
              <a:rPr lang="nl-BE" dirty="0"/>
              <a:t>: dossiers en stukken</a:t>
            </a:r>
          </a:p>
          <a:p>
            <a:pPr marL="171450" indent="-171450">
              <a:buFontTx/>
              <a:buChar char="-"/>
            </a:pPr>
            <a:r>
              <a:rPr lang="nl-BE" dirty="0"/>
              <a:t>Structuur gebaseerd op functies (in plaats van bijvoorbeeld thematisch of op basis van het organogram)</a:t>
            </a:r>
          </a:p>
          <a:p>
            <a:pPr marL="628650" lvl="1" indent="-171450">
              <a:buFontTx/>
              <a:buChar char="-"/>
            </a:pPr>
            <a:r>
              <a:rPr lang="nl-BE" dirty="0"/>
              <a:t>Van ondersteunende of faciliterende functies (generiek) naar </a:t>
            </a:r>
            <a:r>
              <a:rPr lang="nl-BE" i="1" dirty="0" err="1"/>
              <a:t>core</a:t>
            </a:r>
            <a:r>
              <a:rPr lang="nl-BE" i="1" dirty="0"/>
              <a:t> business</a:t>
            </a:r>
            <a:r>
              <a:rPr lang="nl-BE" i="0" dirty="0"/>
              <a:t> of kerntaken (specifiek)</a:t>
            </a:r>
            <a:endParaRPr lang="nl-BE" dirty="0"/>
          </a:p>
          <a:p>
            <a:pPr marL="628650" lvl="1" indent="-171450">
              <a:buFontTx/>
              <a:buChar char="-"/>
            </a:pPr>
            <a:r>
              <a:rPr lang="nl-BE" dirty="0"/>
              <a:t>Voordeel: functies zijn stabieler doorheen de tijd (&gt;&lt; organogram dat wel eens aan verandering onderhevig is)</a:t>
            </a:r>
          </a:p>
          <a:p>
            <a:pPr marL="628650" lvl="1" indent="-171450">
              <a:buFontTx/>
              <a:buChar char="-"/>
            </a:pPr>
            <a:r>
              <a:rPr lang="nl-BE" dirty="0"/>
              <a:t>Voordeel: het is objectief (&gt;&lt; thematische ordening is vaak sterk persoonsgebonden)</a:t>
            </a:r>
          </a:p>
          <a:p>
            <a:pPr marL="628650" lvl="1" indent="-171450">
              <a:buFontTx/>
              <a:buChar char="-"/>
            </a:pPr>
            <a:r>
              <a:rPr lang="nl-BE" dirty="0"/>
              <a:t>Opdracht:</a:t>
            </a:r>
          </a:p>
          <a:p>
            <a:pPr marL="1085850" lvl="2" indent="-171450">
              <a:buFontTx/>
              <a:buChar char="-"/>
            </a:pPr>
            <a:r>
              <a:rPr lang="nl-BE" dirty="0"/>
              <a:t>Probeer de werking van jouw vereniging in 5 kernwoorden te vatten. </a:t>
            </a:r>
          </a:p>
          <a:p>
            <a:pPr marL="1085850" lvl="2" indent="-171450">
              <a:buFontTx/>
              <a:buChar char="-"/>
            </a:pPr>
            <a:r>
              <a:rPr lang="nl-BE" dirty="0"/>
              <a:t>Haal hier de kerntaken van jouw vereniging uit</a:t>
            </a:r>
          </a:p>
          <a:p>
            <a:pPr marL="1085850" lvl="2" indent="-171450">
              <a:buFontTx/>
              <a:buChar char="-"/>
            </a:pPr>
            <a:r>
              <a:rPr lang="nl-BE" dirty="0"/>
              <a:t>Rangschik deze kerntaken in een logische volgorde:</a:t>
            </a:r>
          </a:p>
          <a:p>
            <a:pPr marL="1543050" lvl="3" indent="-171450">
              <a:buFontTx/>
              <a:buChar char="-"/>
            </a:pPr>
            <a:r>
              <a:rPr lang="nl-BE" dirty="0"/>
              <a:t>Van algemeen naar bijzonder</a:t>
            </a:r>
          </a:p>
          <a:p>
            <a:pPr marL="1543050" lvl="3" indent="-171450">
              <a:buFontTx/>
              <a:buChar char="-"/>
            </a:pPr>
            <a:r>
              <a:rPr lang="nl-BE" dirty="0"/>
              <a:t>Chronologisch</a:t>
            </a:r>
          </a:p>
          <a:p>
            <a:pPr marL="1543050" lvl="3" indent="-171450">
              <a:buFontTx/>
              <a:buChar char="-"/>
            </a:pPr>
            <a:r>
              <a:rPr lang="nl-BE" dirty="0"/>
              <a:t>…</a:t>
            </a:r>
          </a:p>
          <a:p>
            <a:pPr marL="1085850" lvl="2" indent="-171450">
              <a:buFontTx/>
              <a:buChar char="-"/>
            </a:pPr>
            <a:endParaRPr lang="nl-BE" dirty="0"/>
          </a:p>
          <a:p>
            <a:endParaRPr lang="nl-BE" dirty="0"/>
          </a:p>
        </p:txBody>
      </p:sp>
      <p:sp>
        <p:nvSpPr>
          <p:cNvPr id="4" name="Tijdelijke aanduiding voor dianummer 3"/>
          <p:cNvSpPr>
            <a:spLocks noGrp="1"/>
          </p:cNvSpPr>
          <p:nvPr>
            <p:ph type="sldNum" sz="quarter" idx="5"/>
          </p:nvPr>
        </p:nvSpPr>
        <p:spPr/>
        <p:txBody>
          <a:bodyPr/>
          <a:lstStyle/>
          <a:p>
            <a:fld id="{F0892730-92DC-4C2C-B81B-22E3BE5995CD}" type="slidenum">
              <a:rPr lang="nl-BE" smtClean="0"/>
              <a:t>19</a:t>
            </a:fld>
            <a:endParaRPr lang="nl-BE"/>
          </a:p>
        </p:txBody>
      </p:sp>
    </p:spTree>
    <p:extLst>
      <p:ext uri="{BB962C8B-B14F-4D97-AF65-F5344CB8AC3E}">
        <p14:creationId xmlns:p14="http://schemas.microsoft.com/office/powerpoint/2010/main" val="1191921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Beperken aantal niveaus en beperkt het aantal tekens in de </a:t>
            </a:r>
            <a:r>
              <a:rPr lang="nl-BE" i="1" dirty="0" err="1"/>
              <a:t>pathname</a:t>
            </a:r>
            <a:r>
              <a:rPr lang="nl-BE" i="1" dirty="0"/>
              <a:t>:</a:t>
            </a:r>
            <a:endParaRPr lang="nl-BE" dirty="0"/>
          </a:p>
          <a:p>
            <a:pPr marL="628650" lvl="1" indent="-171450">
              <a:buFont typeface="Arial" panose="020B0604020202020204" pitchFamily="34" charset="0"/>
              <a:buChar char="•"/>
            </a:pPr>
            <a:r>
              <a:rPr lang="nl-BE" dirty="0"/>
              <a:t>Vermijden dat documenten niet meer geopend of verwijderd kunnen worden (als er te veel niveaus zijn of de naam te lang wordt)</a:t>
            </a:r>
          </a:p>
          <a:p>
            <a:pPr marL="628650" lvl="1" indent="-171450">
              <a:buFont typeface="Arial" panose="020B0604020202020204" pitchFamily="34" charset="0"/>
              <a:buChar char="•"/>
            </a:pPr>
            <a:r>
              <a:rPr lang="nl-BE" dirty="0"/>
              <a:t>Veel niveaus betekent steeds verder doorklikken en riskeert dat het geheel niet meer overzichtelijk is</a:t>
            </a:r>
          </a:p>
          <a:p>
            <a:pPr marL="171450" indent="-171450">
              <a:buFont typeface="Arial" panose="020B0604020202020204" pitchFamily="34" charset="0"/>
              <a:buChar char="•"/>
            </a:pPr>
            <a:r>
              <a:rPr lang="nl-BE" dirty="0"/>
              <a:t>Mapnamen niet herhalen op lagere niveaus</a:t>
            </a:r>
          </a:p>
          <a:p>
            <a:pPr marL="171450" indent="-171450">
              <a:buFont typeface="Arial" panose="020B0604020202020204" pitchFamily="34" charset="0"/>
              <a:buChar char="•"/>
            </a:pPr>
            <a:r>
              <a:rPr lang="nl-BE" dirty="0"/>
              <a:t>Vermijd de mapnamen “varia”, “allerlei”</a:t>
            </a:r>
          </a:p>
          <a:p>
            <a:endParaRPr lang="nl-BE" dirty="0"/>
          </a:p>
        </p:txBody>
      </p:sp>
      <p:sp>
        <p:nvSpPr>
          <p:cNvPr id="4" name="Tijdelijke aanduiding voor dianummer 3"/>
          <p:cNvSpPr>
            <a:spLocks noGrp="1"/>
          </p:cNvSpPr>
          <p:nvPr>
            <p:ph type="sldNum" sz="quarter" idx="5"/>
          </p:nvPr>
        </p:nvSpPr>
        <p:spPr/>
        <p:txBody>
          <a:bodyPr/>
          <a:lstStyle/>
          <a:p>
            <a:fld id="{F0892730-92DC-4C2C-B81B-22E3BE5995CD}" type="slidenum">
              <a:rPr lang="nl-BE" smtClean="0"/>
              <a:t>20</a:t>
            </a:fld>
            <a:endParaRPr lang="nl-BE"/>
          </a:p>
        </p:txBody>
      </p:sp>
    </p:spTree>
    <p:extLst>
      <p:ext uri="{BB962C8B-B14F-4D97-AF65-F5344CB8AC3E}">
        <p14:creationId xmlns:p14="http://schemas.microsoft.com/office/powerpoint/2010/main" val="1028242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0892730-92DC-4C2C-B81B-22E3BE5995CD}" type="slidenum">
              <a:rPr lang="nl-BE" smtClean="0"/>
              <a:t>24</a:t>
            </a:fld>
            <a:endParaRPr lang="nl-BE"/>
          </a:p>
        </p:txBody>
      </p:sp>
    </p:spTree>
    <p:extLst>
      <p:ext uri="{BB962C8B-B14F-4D97-AF65-F5344CB8AC3E}">
        <p14:creationId xmlns:p14="http://schemas.microsoft.com/office/powerpoint/2010/main" val="1968800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0892730-92DC-4C2C-B81B-22E3BE5995CD}" type="slidenum">
              <a:rPr lang="nl-BE" smtClean="0"/>
              <a:t>30</a:t>
            </a:fld>
            <a:endParaRPr lang="nl-BE"/>
          </a:p>
        </p:txBody>
      </p:sp>
    </p:spTree>
    <p:extLst>
      <p:ext uri="{BB962C8B-B14F-4D97-AF65-F5344CB8AC3E}">
        <p14:creationId xmlns:p14="http://schemas.microsoft.com/office/powerpoint/2010/main" val="1591637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BE" dirty="0"/>
          </a:p>
        </p:txBody>
      </p:sp>
      <p:sp>
        <p:nvSpPr>
          <p:cNvPr id="4" name="Tijdelijke aanduiding voor dianummer 3"/>
          <p:cNvSpPr>
            <a:spLocks noGrp="1"/>
          </p:cNvSpPr>
          <p:nvPr>
            <p:ph type="sldNum" sz="quarter" idx="5"/>
          </p:nvPr>
        </p:nvSpPr>
        <p:spPr/>
        <p:txBody>
          <a:bodyPr/>
          <a:lstStyle/>
          <a:p>
            <a:fld id="{F0892730-92DC-4C2C-B81B-22E3BE5995CD}" type="slidenum">
              <a:rPr lang="nl-BE" smtClean="0"/>
              <a:t>32</a:t>
            </a:fld>
            <a:endParaRPr lang="nl-BE"/>
          </a:p>
        </p:txBody>
      </p:sp>
    </p:spTree>
    <p:extLst>
      <p:ext uri="{BB962C8B-B14F-4D97-AF65-F5344CB8AC3E}">
        <p14:creationId xmlns:p14="http://schemas.microsoft.com/office/powerpoint/2010/main" val="2489587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NAS = </a:t>
            </a:r>
            <a:r>
              <a:rPr lang="nl-NL" dirty="0" err="1"/>
              <a:t>network-attached</a:t>
            </a:r>
            <a:r>
              <a:rPr lang="nl-NL" dirty="0"/>
              <a:t> storage</a:t>
            </a:r>
            <a:endParaRPr lang="nl-BE" dirty="0"/>
          </a:p>
        </p:txBody>
      </p:sp>
      <p:sp>
        <p:nvSpPr>
          <p:cNvPr id="4" name="Tijdelijke aanduiding voor dianummer 3"/>
          <p:cNvSpPr>
            <a:spLocks noGrp="1"/>
          </p:cNvSpPr>
          <p:nvPr>
            <p:ph type="sldNum" sz="quarter" idx="5"/>
          </p:nvPr>
        </p:nvSpPr>
        <p:spPr/>
        <p:txBody>
          <a:bodyPr/>
          <a:lstStyle/>
          <a:p>
            <a:fld id="{F0892730-92DC-4C2C-B81B-22E3BE5995CD}" type="slidenum">
              <a:rPr lang="nl-BE" smtClean="0"/>
              <a:t>40</a:t>
            </a:fld>
            <a:endParaRPr lang="nl-BE"/>
          </a:p>
        </p:txBody>
      </p:sp>
    </p:spTree>
    <p:extLst>
      <p:ext uri="{BB962C8B-B14F-4D97-AF65-F5344CB8AC3E}">
        <p14:creationId xmlns:p14="http://schemas.microsoft.com/office/powerpoint/2010/main" val="1582941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0892730-92DC-4C2C-B81B-22E3BE5995CD}" type="slidenum">
              <a:rPr lang="nl-BE" smtClean="0"/>
              <a:t>45</a:t>
            </a:fld>
            <a:endParaRPr lang="nl-BE"/>
          </a:p>
        </p:txBody>
      </p:sp>
    </p:spTree>
    <p:extLst>
      <p:ext uri="{BB962C8B-B14F-4D97-AF65-F5344CB8AC3E}">
        <p14:creationId xmlns:p14="http://schemas.microsoft.com/office/powerpoint/2010/main" val="277116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Snel wijzigende technologie: zowel de door ons gebruikte hard- en software evolueren continu en zijn alweer snel achterhaald. Een document openen van 10 jaar oud kan soms al problemen geven.</a:t>
            </a:r>
          </a:p>
          <a:p>
            <a:pPr marL="171450" indent="-171450">
              <a:buFont typeface="Arial" panose="020B0604020202020204" pitchFamily="34" charset="0"/>
              <a:buChar char="•"/>
            </a:pPr>
            <a:r>
              <a:rPr lang="nl-BE" dirty="0"/>
              <a:t>Groot volume: het is zeer makkelijk en snel om digitale documenten te creëren. Denk bijvoorbeeld aan de hoeveelheid digitale foto’s die we met onze smartphone maken en de vele mailtjes die we op een dag versturen. Hierdoor groeit het aantal documenten snel aan en hebben we nood aan veel opslagruimte om alles te bewaren.</a:t>
            </a:r>
          </a:p>
          <a:p>
            <a:pPr marL="171450" indent="-171450">
              <a:buFont typeface="Arial" panose="020B0604020202020204" pitchFamily="34" charset="0"/>
              <a:buChar char="•"/>
            </a:pPr>
            <a:r>
              <a:rPr lang="nl-BE" dirty="0" err="1"/>
              <a:t>Bitrot</a:t>
            </a:r>
            <a:r>
              <a:rPr lang="nl-BE" dirty="0"/>
              <a:t>: digitale documenten zijn opgebouwd uit bits oftewel een hele reeks enen en nullen (001110000000110110001010). Doorheen de tijd treedt er verval op en kan het zijn dat het “omvallen” van een van de tekens het hele document onleesbaar maakt. Dit verval heeft te maken met het medium waarop het document werd opgeslagen.</a:t>
            </a:r>
          </a:p>
          <a:p>
            <a:pPr marL="171450" indent="-171450">
              <a:buFont typeface="Arial" panose="020B0604020202020204" pitchFamily="34" charset="0"/>
              <a:buChar char="•"/>
            </a:pPr>
            <a:r>
              <a:rPr lang="nl-BE" dirty="0"/>
              <a:t>Menselijke fouten: een document per ongeluk wissen of verwijderen; een harde schijf die verloren gaat of gestolen wordt…</a:t>
            </a:r>
          </a:p>
          <a:p>
            <a:pPr marL="171450" indent="-171450">
              <a:buFont typeface="Arial" panose="020B0604020202020204" pitchFamily="34" charset="0"/>
              <a:buChar char="•"/>
            </a:pPr>
            <a:endParaRPr lang="nl-BE" dirty="0"/>
          </a:p>
          <a:p>
            <a:pPr marL="0" indent="0">
              <a:buFont typeface="Arial" panose="020B0604020202020204" pitchFamily="34" charset="0"/>
              <a:buNone/>
            </a:pPr>
            <a:r>
              <a:rPr lang="nl-BE" dirty="0"/>
              <a:t>In deze presentatie willen we een aantal basisprincipes aanreiken die de gebruiker in staat moeten stellen om de kwetsbaarheid van digitale documenten te verkleinen en om op een meer duurzame manier met digitaal archief om te gaan.</a:t>
            </a:r>
          </a:p>
          <a:p>
            <a:pPr marL="171450" indent="-171450">
              <a:buFont typeface="Arial" panose="020B0604020202020204" pitchFamily="34" charset="0"/>
              <a:buChar char="•"/>
            </a:pPr>
            <a:endParaRPr lang="nl-BE" dirty="0"/>
          </a:p>
        </p:txBody>
      </p:sp>
      <p:sp>
        <p:nvSpPr>
          <p:cNvPr id="4" name="Tijdelijke aanduiding voor dianummer 3"/>
          <p:cNvSpPr>
            <a:spLocks noGrp="1"/>
          </p:cNvSpPr>
          <p:nvPr>
            <p:ph type="sldNum" sz="quarter" idx="5"/>
          </p:nvPr>
        </p:nvSpPr>
        <p:spPr/>
        <p:txBody>
          <a:bodyPr/>
          <a:lstStyle/>
          <a:p>
            <a:fld id="{F0892730-92DC-4C2C-B81B-22E3BE5995CD}" type="slidenum">
              <a:rPr lang="nl-BE" smtClean="0"/>
              <a:t>5</a:t>
            </a:fld>
            <a:endParaRPr lang="nl-BE"/>
          </a:p>
        </p:txBody>
      </p:sp>
    </p:spTree>
    <p:extLst>
      <p:ext uri="{BB962C8B-B14F-4D97-AF65-F5344CB8AC3E}">
        <p14:creationId xmlns:p14="http://schemas.microsoft.com/office/powerpoint/2010/main" val="780179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Een aantal criteria die kunnen helpen om te bepalen of het om goede (</a:t>
            </a:r>
            <a:r>
              <a:rPr lang="nl-BE" dirty="0" err="1"/>
              <a:t>preserverings</a:t>
            </a:r>
            <a:r>
              <a:rPr lang="nl-BE" dirty="0"/>
              <a:t>)formaten gaat:</a:t>
            </a:r>
          </a:p>
          <a:p>
            <a:pPr marL="0" indent="0">
              <a:buFontTx/>
              <a:buNone/>
            </a:pPr>
            <a:endParaRPr lang="nl-BE" dirty="0"/>
          </a:p>
          <a:p>
            <a:pPr marL="171450" indent="-171450">
              <a:buFontTx/>
              <a:buChar char="-"/>
            </a:pPr>
            <a:r>
              <a:rPr lang="nl-BE" dirty="0"/>
              <a:t>Open: niet-gepatenteerd, niet afhankelijk van één enkele producent</a:t>
            </a:r>
          </a:p>
          <a:p>
            <a:pPr marL="171450" indent="-171450">
              <a:buFontTx/>
              <a:buChar char="-"/>
            </a:pPr>
            <a:r>
              <a:rPr lang="nl-BE" dirty="0"/>
              <a:t>Wijdverspreid: breed gebruikt en ondersteund</a:t>
            </a:r>
          </a:p>
          <a:p>
            <a:pPr marL="171450" indent="-171450">
              <a:buFontTx/>
              <a:buChar char="-"/>
            </a:pPr>
            <a:r>
              <a:rPr lang="nl-BE" dirty="0"/>
              <a:t>Niet-gecomprimeerd: comprimeren houdt altijd risico in op kwaliteitsverlies</a:t>
            </a:r>
          </a:p>
          <a:p>
            <a:pPr marL="171450" indent="-171450">
              <a:buFontTx/>
              <a:buChar char="-"/>
            </a:pPr>
            <a:r>
              <a:rPr lang="nl-BE" dirty="0"/>
              <a:t>Transparant: niet al te complexe structuur en goed gedocumenteerd</a:t>
            </a:r>
          </a:p>
          <a:p>
            <a:pPr marL="171450" indent="-171450">
              <a:buFontTx/>
              <a:buChar char="-"/>
            </a:pPr>
            <a:r>
              <a:rPr lang="nl-BE" dirty="0"/>
              <a:t>Duurzaam: formaten die niet om de haverklap veranderen en eventuele compatibiliteit met oudere versies</a:t>
            </a:r>
          </a:p>
          <a:p>
            <a:pPr marL="171450" indent="-171450">
              <a:buFontTx/>
              <a:buChar char="-"/>
            </a:pPr>
            <a:r>
              <a:rPr lang="nl-BE" dirty="0"/>
              <a:t>Functioneel: formaten met specifieke functionaliteiten voor identificatie van bepaalde technische en </a:t>
            </a:r>
            <a:r>
              <a:rPr lang="nl-BE" dirty="0" err="1"/>
              <a:t>preserveringsmetadata</a:t>
            </a:r>
            <a:r>
              <a:rPr lang="nl-BE" dirty="0"/>
              <a:t>, inhoud, informatie over rechten</a:t>
            </a:r>
          </a:p>
          <a:p>
            <a:pPr marL="171450" indent="-171450">
              <a:buFontTx/>
              <a:buChar char="-"/>
            </a:pPr>
            <a:r>
              <a:rPr lang="nl-BE" dirty="0"/>
              <a:t>Bruikbaar: bij voorkeur bestaat er meer dan één type software om het bestandsformaat weer te geven &gt;&lt; afhankelijkheid van één type software</a:t>
            </a:r>
          </a:p>
          <a:p>
            <a:endParaRPr lang="nl-BE" dirty="0"/>
          </a:p>
        </p:txBody>
      </p:sp>
      <p:sp>
        <p:nvSpPr>
          <p:cNvPr id="4" name="Tijdelijke aanduiding voor dianummer 3"/>
          <p:cNvSpPr>
            <a:spLocks noGrp="1"/>
          </p:cNvSpPr>
          <p:nvPr>
            <p:ph type="sldNum" sz="quarter" idx="5"/>
          </p:nvPr>
        </p:nvSpPr>
        <p:spPr/>
        <p:txBody>
          <a:bodyPr/>
          <a:lstStyle/>
          <a:p>
            <a:fld id="{F0892730-92DC-4C2C-B81B-22E3BE5995CD}" type="slidenum">
              <a:rPr lang="nl-BE" smtClean="0"/>
              <a:t>8</a:t>
            </a:fld>
            <a:endParaRPr lang="nl-BE"/>
          </a:p>
        </p:txBody>
      </p:sp>
    </p:spTree>
    <p:extLst>
      <p:ext uri="{BB962C8B-B14F-4D97-AF65-F5344CB8AC3E}">
        <p14:creationId xmlns:p14="http://schemas.microsoft.com/office/powerpoint/2010/main" val="310017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weet je als gebruiker welk bestandsformaat je moet kiezen?</a:t>
            </a:r>
          </a:p>
          <a:p>
            <a:endParaRPr lang="nl-NL"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t>Welke info? Bv. Is de inhoud belangrijk, maar de opmaak niet? Bevat het bestand hyperlinks? Bevat het dynamische objecten?</a:t>
            </a:r>
          </a:p>
          <a:p>
            <a:pPr marL="171450" indent="-171450">
              <a:buFont typeface="Arial" panose="020B0604020202020204" pitchFamily="34" charset="0"/>
              <a:buChar char="•"/>
            </a:pPr>
            <a:r>
              <a:rPr lang="nl-BE" dirty="0"/>
              <a:t>Wat is het doel van langdurige bewaring? Bv. Moet het bestand gepubliceerd kunnen worden op een website? Bewaar je </a:t>
            </a:r>
            <a:r>
              <a:rPr lang="nl-BE" dirty="0" err="1"/>
              <a:t>o.w.v</a:t>
            </a:r>
            <a:r>
              <a:rPr lang="nl-BE" dirty="0"/>
              <a:t>. wettelijke bepalingen?</a:t>
            </a:r>
          </a:p>
          <a:p>
            <a:pPr marL="171450" indent="-171450">
              <a:buFont typeface="Arial" panose="020B0604020202020204" pitchFamily="34" charset="0"/>
              <a:buChar char="•"/>
            </a:pPr>
            <a:r>
              <a:rPr lang="nl-BE" dirty="0"/>
              <a:t>Wat is de kosten-batenanalyse? Hoeveel kost het gebruik van bepaalde software? Weegt deze kost op tegen het doel van de bewaring?</a:t>
            </a:r>
          </a:p>
          <a:p>
            <a:pPr marL="171450" indent="-171450">
              <a:buFont typeface="Arial" panose="020B0604020202020204" pitchFamily="34" charset="0"/>
              <a:buChar char="•"/>
            </a:pPr>
            <a:r>
              <a:rPr lang="nl-BE" dirty="0"/>
              <a:t>De aanwezige kennis en vaardigheden kunnen mee de keuze voor bepaalde formaten bepalen.</a:t>
            </a:r>
          </a:p>
        </p:txBody>
      </p:sp>
      <p:sp>
        <p:nvSpPr>
          <p:cNvPr id="4" name="Tijdelijke aanduiding voor dianummer 3"/>
          <p:cNvSpPr>
            <a:spLocks noGrp="1"/>
          </p:cNvSpPr>
          <p:nvPr>
            <p:ph type="sldNum" sz="quarter" idx="5"/>
          </p:nvPr>
        </p:nvSpPr>
        <p:spPr/>
        <p:txBody>
          <a:bodyPr/>
          <a:lstStyle/>
          <a:p>
            <a:fld id="{F0892730-92DC-4C2C-B81B-22E3BE5995CD}" type="slidenum">
              <a:rPr lang="nl-BE" smtClean="0"/>
              <a:t>9</a:t>
            </a:fld>
            <a:endParaRPr lang="nl-BE"/>
          </a:p>
        </p:txBody>
      </p:sp>
    </p:spTree>
    <p:extLst>
      <p:ext uri="{BB962C8B-B14F-4D97-AF65-F5344CB8AC3E}">
        <p14:creationId xmlns:p14="http://schemas.microsoft.com/office/powerpoint/2010/main" val="4256560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Overzicht van digitale bestandsformaten die preservering mogelijk maken (= bewaring op lange termijn).</a:t>
            </a:r>
          </a:p>
          <a:p>
            <a:endParaRPr lang="nl-BE" dirty="0"/>
          </a:p>
          <a:p>
            <a:pPr marL="171450" indent="-171450">
              <a:buFont typeface="Arial" panose="020B0604020202020204" pitchFamily="34" charset="0"/>
              <a:buChar char="•"/>
            </a:pPr>
            <a:r>
              <a:rPr lang="nl-NL" dirty="0"/>
              <a:t>Tekst</a:t>
            </a:r>
          </a:p>
          <a:p>
            <a:pPr marL="628650" lvl="1" indent="-171450">
              <a:buFont typeface="Arial" panose="020B0604020202020204" pitchFamily="34" charset="0"/>
              <a:buChar char="•"/>
            </a:pPr>
            <a:r>
              <a:rPr lang="nl-NL" dirty="0"/>
              <a:t>ODT geniet de voorkeur (</a:t>
            </a:r>
            <a:r>
              <a:rPr lang="nl-NL" b="1" u="sng" dirty="0"/>
              <a:t>Open</a:t>
            </a:r>
            <a:r>
              <a:rPr lang="nl-NL" b="0" u="none" dirty="0"/>
              <a:t> Document </a:t>
            </a:r>
            <a:r>
              <a:rPr lang="nl-NL" b="0" u="none" dirty="0" err="1"/>
              <a:t>Text</a:t>
            </a:r>
            <a:r>
              <a:rPr lang="nl-NL" b="0" u="none" dirty="0"/>
              <a:t>)</a:t>
            </a:r>
          </a:p>
          <a:p>
            <a:pPr marL="628650" lvl="1" indent="-171450">
              <a:buFont typeface="Arial" panose="020B0604020202020204" pitchFamily="34" charset="0"/>
              <a:buChar char="•"/>
            </a:pPr>
            <a:r>
              <a:rPr lang="nl-NL" b="0" u="none" dirty="0"/>
              <a:t>Een </a:t>
            </a:r>
            <a:r>
              <a:rPr lang="nl-NL" b="0" u="none" dirty="0" err="1"/>
              <a:t>PDF-formaat</a:t>
            </a:r>
            <a:r>
              <a:rPr lang="nl-NL" b="0" u="none" dirty="0"/>
              <a:t> kan eventueel ook, maar kies dan voor het archiveringsformaat (moet aangepast worden in de instellingen wanneer je een document wil opslaan)</a:t>
            </a:r>
          </a:p>
          <a:p>
            <a:pPr marL="628650" lvl="1" indent="-171450">
              <a:buFont typeface="Arial" panose="020B0604020202020204" pitchFamily="34" charset="0"/>
              <a:buChar char="•"/>
            </a:pPr>
            <a:r>
              <a:rPr lang="nl-NL" b="0" u="none" dirty="0"/>
              <a:t>DOCX geniet op lange termijn niet de voorkeur, maar de risico’s zijn (op dit moment!) klein</a:t>
            </a:r>
            <a:endParaRPr lang="nl-NL" dirty="0"/>
          </a:p>
          <a:p>
            <a:pPr marL="171450" indent="-171450">
              <a:buFont typeface="Arial" panose="020B0604020202020204" pitchFamily="34" charset="0"/>
              <a:buChar char="•"/>
            </a:pPr>
            <a:r>
              <a:rPr lang="nl-NL" dirty="0"/>
              <a:t>Tabellen</a:t>
            </a:r>
          </a:p>
          <a:p>
            <a:pPr marL="628650" lvl="1" indent="-171450">
              <a:buFont typeface="Arial" panose="020B0604020202020204" pitchFamily="34" charset="0"/>
              <a:buChar char="•"/>
            </a:pPr>
            <a:r>
              <a:rPr lang="nl-NL" dirty="0"/>
              <a:t>Momenteel geen perfecte oplossing</a:t>
            </a:r>
          </a:p>
          <a:p>
            <a:pPr marL="628650" lvl="1" indent="-171450">
              <a:buFont typeface="Arial" panose="020B0604020202020204" pitchFamily="34" charset="0"/>
              <a:buChar char="•"/>
            </a:pPr>
            <a:r>
              <a:rPr lang="nl-NL" dirty="0"/>
              <a:t>ODS en XSLX kunnen gebruikt worden (XSL is echter verouderd)</a:t>
            </a:r>
          </a:p>
          <a:p>
            <a:pPr marL="171450" indent="-171450">
              <a:buFont typeface="Arial" panose="020B0604020202020204" pitchFamily="34" charset="0"/>
              <a:buChar char="•"/>
            </a:pPr>
            <a:r>
              <a:rPr lang="nl-NL" dirty="0"/>
              <a:t>Presentaties</a:t>
            </a:r>
          </a:p>
          <a:p>
            <a:pPr marL="628650" lvl="1" indent="-171450">
              <a:buFont typeface="Arial" panose="020B0604020202020204" pitchFamily="34" charset="0"/>
              <a:buChar char="•"/>
            </a:pPr>
            <a:r>
              <a:rPr lang="nl-NL" dirty="0"/>
              <a:t>Bewaring op lange termijn gebeurt bij voorkeur in PDF/A-formaat</a:t>
            </a:r>
          </a:p>
          <a:p>
            <a:pPr marL="628650" lvl="1" indent="-171450">
              <a:buFont typeface="Arial" panose="020B0604020202020204" pitchFamily="34" charset="0"/>
              <a:buChar char="•"/>
            </a:pPr>
            <a:r>
              <a:rPr lang="nl-NL" dirty="0"/>
              <a:t>Op middellange termijn kan men de bestanden in PPTX bewaren (PPT is verouderd)</a:t>
            </a:r>
          </a:p>
          <a:p>
            <a:pPr marL="171450" indent="-171450">
              <a:buFont typeface="Arial" panose="020B0604020202020204" pitchFamily="34" charset="0"/>
              <a:buChar char="•"/>
            </a:pPr>
            <a:r>
              <a:rPr lang="nl-NL" dirty="0"/>
              <a:t>Beeldbestanden</a:t>
            </a:r>
          </a:p>
          <a:p>
            <a:pPr marL="628650" lvl="1" indent="-171450">
              <a:buFont typeface="Arial" panose="020B0604020202020204" pitchFamily="34" charset="0"/>
              <a:buChar char="•"/>
            </a:pPr>
            <a:r>
              <a:rPr lang="nl-NL" dirty="0"/>
              <a:t>TIFF (</a:t>
            </a:r>
            <a:r>
              <a:rPr lang="en-US" sz="1200" b="0" i="0" u="none" strike="noStrike" kern="1200" dirty="0">
                <a:solidFill>
                  <a:schemeClr val="tx1"/>
                </a:solidFill>
                <a:effectLst/>
                <a:latin typeface="+mn-lt"/>
                <a:ea typeface="+mn-ea"/>
                <a:cs typeface="+mn-cs"/>
              </a:rPr>
              <a:t>uncompressed baseline IBM TIFF v6.0)</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JPEG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PNG </a:t>
            </a:r>
            <a:r>
              <a:rPr lang="en-US" sz="1200" b="0" i="0" u="none" strike="noStrike" kern="1200" dirty="0" err="1">
                <a:solidFill>
                  <a:schemeClr val="tx1"/>
                </a:solidFill>
                <a:effectLst/>
                <a:latin typeface="+mn-lt"/>
                <a:ea typeface="+mn-ea"/>
                <a:cs typeface="+mn-cs"/>
              </a:rPr>
              <a:t>enkel</a:t>
            </a:r>
            <a:r>
              <a:rPr lang="en-US" sz="1200" b="0" i="0" u="none" strike="noStrike" kern="1200" dirty="0">
                <a:solidFill>
                  <a:schemeClr val="tx1"/>
                </a:solidFill>
                <a:effectLst/>
                <a:latin typeface="+mn-lt"/>
                <a:ea typeface="+mn-ea"/>
                <a:cs typeface="+mn-cs"/>
              </a:rPr>
              <a:t> in </a:t>
            </a:r>
            <a:r>
              <a:rPr lang="en-US" sz="1200" b="0" i="0" u="none" strike="noStrike" kern="1200" dirty="0" err="1">
                <a:solidFill>
                  <a:schemeClr val="tx1"/>
                </a:solidFill>
                <a:effectLst/>
                <a:latin typeface="+mn-lt"/>
                <a:ea typeface="+mn-ea"/>
                <a:cs typeface="+mn-cs"/>
              </a:rPr>
              <a:t>bepaalde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omstandigheden</a:t>
            </a:r>
            <a:r>
              <a:rPr lang="en-US" sz="1200" b="0" i="0" u="none" strike="noStrike" kern="1200" dirty="0">
                <a:solidFill>
                  <a:schemeClr val="tx1"/>
                </a:solidFill>
                <a:effectLst/>
                <a:latin typeface="+mn-lt"/>
                <a:ea typeface="+mn-ea"/>
                <a:cs typeface="+mn-cs"/>
              </a:rPr>
              <a:t> (JPEG </a:t>
            </a:r>
            <a:r>
              <a:rPr lang="en-US" sz="1200" b="0" i="0" u="none" strike="noStrike" kern="1200" dirty="0" err="1">
                <a:solidFill>
                  <a:schemeClr val="tx1"/>
                </a:solidFill>
                <a:effectLst/>
                <a:latin typeface="+mn-lt"/>
                <a:ea typeface="+mn-ea"/>
                <a:cs typeface="+mn-cs"/>
              </a:rPr>
              <a:t>bijvoorbeeld</a:t>
            </a:r>
            <a:r>
              <a:rPr lang="en-US" sz="1200" b="0" i="0" u="none" strike="noStrike" kern="1200" dirty="0">
                <a:solidFill>
                  <a:schemeClr val="tx1"/>
                </a:solidFill>
                <a:effectLst/>
                <a:latin typeface="+mn-lt"/>
                <a:ea typeface="+mn-ea"/>
                <a:cs typeface="+mn-cs"/>
              </a:rPr>
              <a:t> ter </a:t>
            </a:r>
            <a:r>
              <a:rPr lang="en-US" sz="1200" b="0" i="0" u="none" strike="noStrike" kern="1200" dirty="0" err="1">
                <a:solidFill>
                  <a:schemeClr val="tx1"/>
                </a:solidFill>
                <a:effectLst/>
                <a:latin typeface="+mn-lt"/>
                <a:ea typeface="+mn-ea"/>
                <a:cs typeface="+mn-cs"/>
              </a:rPr>
              <a:t>documentatie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PNG </a:t>
            </a:r>
            <a:r>
              <a:rPr lang="en-US" sz="1200" b="0" i="0" u="none" strike="noStrike" kern="1200" dirty="0" err="1">
                <a:solidFill>
                  <a:schemeClr val="tx1"/>
                </a:solidFill>
                <a:effectLst/>
                <a:latin typeface="+mn-lt"/>
                <a:ea typeface="+mn-ea"/>
                <a:cs typeface="+mn-cs"/>
              </a:rPr>
              <a:t>voor</a:t>
            </a:r>
            <a:r>
              <a:rPr lang="en-US" sz="1200" b="0" i="0" u="none" strike="noStrike" kern="1200" dirty="0">
                <a:solidFill>
                  <a:schemeClr val="tx1"/>
                </a:solidFill>
                <a:effectLst/>
                <a:latin typeface="+mn-lt"/>
                <a:ea typeface="+mn-ea"/>
                <a:cs typeface="+mn-cs"/>
              </a:rPr>
              <a:t> online </a:t>
            </a:r>
            <a:r>
              <a:rPr lang="en-US" sz="1200" b="0" i="0" u="none" strike="noStrike" kern="1200" dirty="0" err="1">
                <a:solidFill>
                  <a:schemeClr val="tx1"/>
                </a:solidFill>
                <a:effectLst/>
                <a:latin typeface="+mn-lt"/>
                <a:ea typeface="+mn-ea"/>
                <a:cs typeface="+mn-cs"/>
              </a:rPr>
              <a:t>publicaties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presentaties</a:t>
            </a:r>
            <a:r>
              <a:rPr lang="en-US" sz="1200" b="0" i="0" u="none" strike="noStrike" kern="1200" dirty="0">
                <a:solidFill>
                  <a:schemeClr val="tx1"/>
                </a:solidFill>
                <a:effectLst/>
                <a:latin typeface="+mn-lt"/>
                <a:ea typeface="+mn-ea"/>
                <a:cs typeface="+mn-cs"/>
              </a:rPr>
              <a:t>)</a:t>
            </a:r>
            <a:endParaRPr lang="nl-NL" dirty="0"/>
          </a:p>
          <a:p>
            <a:endParaRPr lang="nl-BE" dirty="0"/>
          </a:p>
        </p:txBody>
      </p:sp>
      <p:sp>
        <p:nvSpPr>
          <p:cNvPr id="4" name="Tijdelijke aanduiding voor dianummer 3"/>
          <p:cNvSpPr>
            <a:spLocks noGrp="1"/>
          </p:cNvSpPr>
          <p:nvPr>
            <p:ph type="sldNum" sz="quarter" idx="5"/>
          </p:nvPr>
        </p:nvSpPr>
        <p:spPr/>
        <p:txBody>
          <a:bodyPr/>
          <a:lstStyle/>
          <a:p>
            <a:fld id="{F0892730-92DC-4C2C-B81B-22E3BE5995CD}" type="slidenum">
              <a:rPr lang="nl-BE" smtClean="0"/>
              <a:t>10</a:t>
            </a:fld>
            <a:endParaRPr lang="nl-BE"/>
          </a:p>
        </p:txBody>
      </p:sp>
    </p:spTree>
    <p:extLst>
      <p:ext uri="{BB962C8B-B14F-4D97-AF65-F5344CB8AC3E}">
        <p14:creationId xmlns:p14="http://schemas.microsoft.com/office/powerpoint/2010/main" val="3192328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highlight>
                  <a:srgbClr val="FFFF00"/>
                </a:highlight>
              </a:rPr>
              <a:t>Audiobestanden</a:t>
            </a:r>
          </a:p>
          <a:p>
            <a:pPr marL="628650" lvl="1" indent="-171450">
              <a:buFont typeface="Arial" panose="020B0604020202020204" pitchFamily="34" charset="0"/>
              <a:buChar char="•"/>
            </a:pPr>
            <a:r>
              <a:rPr lang="nl-NL" dirty="0">
                <a:highlight>
                  <a:srgbClr val="FFFF00"/>
                </a:highlight>
              </a:rPr>
              <a:t>WAV-formaat</a:t>
            </a:r>
          </a:p>
          <a:p>
            <a:pPr marL="628650" lvl="1" indent="-171450">
              <a:buFont typeface="Arial" panose="020B0604020202020204" pitchFamily="34" charset="0"/>
              <a:buChar char="•"/>
            </a:pPr>
            <a:r>
              <a:rPr lang="nl-NL" dirty="0">
                <a:highlight>
                  <a:srgbClr val="FFFF00"/>
                </a:highlight>
              </a:rPr>
              <a:t>FLAC en AIFF</a:t>
            </a:r>
          </a:p>
          <a:p>
            <a:pPr marL="628650" lvl="1" indent="-171450">
              <a:buFont typeface="Arial" panose="020B0604020202020204" pitchFamily="34" charset="0"/>
              <a:buChar char="•"/>
            </a:pPr>
            <a:r>
              <a:rPr lang="nl-NL" dirty="0">
                <a:highlight>
                  <a:srgbClr val="FFFF00"/>
                </a:highlight>
              </a:rPr>
              <a:t>MP3 kan als raadplegingsformaat of bijvoorbeeld om audiobestanden via een website te ontsluiten. Het is echter niet geschikt als archiveringsformaat!</a:t>
            </a:r>
          </a:p>
          <a:p>
            <a:pPr marL="171450" indent="-171450">
              <a:buFont typeface="Arial" panose="020B0604020202020204" pitchFamily="34" charset="0"/>
              <a:buChar char="•"/>
            </a:pPr>
            <a:r>
              <a:rPr lang="nl-NL" dirty="0">
                <a:highlight>
                  <a:srgbClr val="FFFF00"/>
                </a:highlight>
              </a:rPr>
              <a:t>Videobestanden</a:t>
            </a:r>
          </a:p>
          <a:p>
            <a:pPr marL="628650" lvl="1" indent="-171450">
              <a:buFont typeface="Arial" panose="020B0604020202020204" pitchFamily="34" charset="0"/>
              <a:buChar char="•"/>
            </a:pPr>
            <a:r>
              <a:rPr lang="nl-NL" dirty="0">
                <a:highlight>
                  <a:srgbClr val="FFFF00"/>
                </a:highlight>
              </a:rPr>
              <a:t>MKV-formaat wordt als meest duurzame beschouwd</a:t>
            </a:r>
          </a:p>
          <a:p>
            <a:pPr marL="628650" lvl="1" indent="-171450">
              <a:buFont typeface="Arial" panose="020B0604020202020204" pitchFamily="34" charset="0"/>
              <a:buChar char="•"/>
            </a:pPr>
            <a:r>
              <a:rPr lang="nl-NL" dirty="0">
                <a:highlight>
                  <a:srgbClr val="FFFF00"/>
                </a:highlight>
              </a:rPr>
              <a:t>Andere duurzame formaten: MXF, AVI en MOV</a:t>
            </a:r>
          </a:p>
          <a:p>
            <a:pPr marL="171450" indent="-171450">
              <a:buFont typeface="Arial" panose="020B0604020202020204" pitchFamily="34" charset="0"/>
              <a:buChar char="•"/>
            </a:pPr>
            <a:r>
              <a:rPr lang="nl-NL" dirty="0">
                <a:highlight>
                  <a:srgbClr val="FFFF00"/>
                </a:highlight>
              </a:rPr>
              <a:t>E-mails en mailboxen</a:t>
            </a:r>
          </a:p>
          <a:p>
            <a:pPr marL="628650" lvl="1" indent="-171450">
              <a:buFont typeface="Arial" panose="020B0604020202020204" pitchFamily="34" charset="0"/>
              <a:buChar char="•"/>
            </a:pPr>
            <a:r>
              <a:rPr lang="nl-NL" dirty="0">
                <a:highlight>
                  <a:srgbClr val="FFFF00"/>
                </a:highlight>
              </a:rPr>
              <a:t>EML is aangewezen voor het opslaan van individuele mails</a:t>
            </a:r>
          </a:p>
          <a:p>
            <a:pPr marL="628650" lvl="1" indent="-171450">
              <a:buFont typeface="Arial" panose="020B0604020202020204" pitchFamily="34" charset="0"/>
              <a:buChar char="•"/>
            </a:pPr>
            <a:r>
              <a:rPr lang="nl-NL" dirty="0">
                <a:highlight>
                  <a:srgbClr val="FFFF00"/>
                </a:highlight>
              </a:rPr>
              <a:t>MBOX kan gebruikt worden om volledige mailboxen te archiveren</a:t>
            </a:r>
          </a:p>
          <a:p>
            <a:pPr marL="628650" lvl="1" indent="-171450">
              <a:buFont typeface="Arial" panose="020B0604020202020204" pitchFamily="34" charset="0"/>
              <a:buChar char="•"/>
            </a:pPr>
            <a:r>
              <a:rPr lang="nl-NL" dirty="0">
                <a:highlight>
                  <a:srgbClr val="FFFF00"/>
                </a:highlight>
              </a:rPr>
              <a:t>Formaten zoals PST en MSG worden afgeraden omdat ze afhankelijk zijn van bepaalde applicaties (bv. Outlook). Om deze mails toch langdurig te bewaren, kan gebruikt gemaakt worden van een e-mail client zoals </a:t>
            </a:r>
            <a:r>
              <a:rPr lang="nl-NL" dirty="0" err="1">
                <a:highlight>
                  <a:srgbClr val="FFFF00"/>
                </a:highlight>
              </a:rPr>
              <a:t>Thunderbird</a:t>
            </a:r>
            <a:r>
              <a:rPr lang="nl-NL" dirty="0">
                <a:highlight>
                  <a:srgbClr val="FFFF00"/>
                </a:highlight>
              </a:rPr>
              <a:t>. Deze laatste stelt de gebruiker in staat om de berichten alsnog in EML of MBX op te slaan.</a:t>
            </a:r>
          </a:p>
          <a:p>
            <a:endParaRPr lang="nl-BE" dirty="0"/>
          </a:p>
        </p:txBody>
      </p:sp>
      <p:sp>
        <p:nvSpPr>
          <p:cNvPr id="4" name="Tijdelijke aanduiding voor dianummer 3"/>
          <p:cNvSpPr>
            <a:spLocks noGrp="1"/>
          </p:cNvSpPr>
          <p:nvPr>
            <p:ph type="sldNum" sz="quarter" idx="5"/>
          </p:nvPr>
        </p:nvSpPr>
        <p:spPr/>
        <p:txBody>
          <a:bodyPr/>
          <a:lstStyle/>
          <a:p>
            <a:fld id="{F0892730-92DC-4C2C-B81B-22E3BE5995CD}" type="slidenum">
              <a:rPr lang="nl-BE" smtClean="0"/>
              <a:t>11</a:t>
            </a:fld>
            <a:endParaRPr lang="nl-BE"/>
          </a:p>
        </p:txBody>
      </p:sp>
    </p:spTree>
    <p:extLst>
      <p:ext uri="{BB962C8B-B14F-4D97-AF65-F5344CB8AC3E}">
        <p14:creationId xmlns:p14="http://schemas.microsoft.com/office/powerpoint/2010/main" val="20381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Kies voor een naam met een duidelijke betekenis</a:t>
            </a:r>
          </a:p>
          <a:p>
            <a:pPr marL="171450" indent="-171450">
              <a:buFont typeface="Arial" panose="020B0604020202020204" pitchFamily="34" charset="0"/>
              <a:buChar char="•"/>
            </a:pPr>
            <a:r>
              <a:rPr lang="nl-NL" dirty="0"/>
              <a:t>Wees consequent en maak afspraken omtrent naamgeving van bestanden</a:t>
            </a:r>
          </a:p>
          <a:p>
            <a:pPr marL="628650" lvl="1" indent="-171450">
              <a:buFont typeface="Arial" panose="020B0604020202020204" pitchFamily="34" charset="0"/>
              <a:buChar char="•"/>
            </a:pPr>
            <a:r>
              <a:rPr lang="nl-NL" dirty="0"/>
              <a:t>Bv. datum steeds vooraan of steeds achteraan in bestandsnaam plaatsen?</a:t>
            </a:r>
          </a:p>
          <a:p>
            <a:pPr marL="628650" lvl="1" indent="-171450">
              <a:buFont typeface="Arial" panose="020B0604020202020204" pitchFamily="34" charset="0"/>
              <a:buChar char="•"/>
            </a:pPr>
            <a:r>
              <a:rPr lang="nl-NL" dirty="0"/>
              <a:t>Bv. gebruik steeds dezelfde naam voor eenzelfde soort document, zoals een verslag</a:t>
            </a:r>
          </a:p>
          <a:p>
            <a:pPr marL="171450" indent="-171450">
              <a:buFont typeface="Arial" panose="020B0604020202020204" pitchFamily="34" charset="0"/>
              <a:buChar char="•"/>
            </a:pPr>
            <a:r>
              <a:rPr lang="nl-NL" dirty="0"/>
              <a:t>Te gebruiken:</a:t>
            </a:r>
          </a:p>
          <a:p>
            <a:pPr marL="628650" lvl="1" indent="-171450">
              <a:buFont typeface="Arial" panose="020B0604020202020204" pitchFamily="34" charset="0"/>
              <a:buChar char="•"/>
            </a:pPr>
            <a:r>
              <a:rPr lang="nl-NL" dirty="0"/>
              <a:t>a tot </a:t>
            </a:r>
            <a:r>
              <a:rPr lang="nl-NL" dirty="0" err="1"/>
              <a:t>z</a:t>
            </a:r>
            <a:endParaRPr lang="nl-NL" dirty="0"/>
          </a:p>
          <a:p>
            <a:pPr marL="628650" lvl="1" indent="-171450">
              <a:buFont typeface="Arial" panose="020B0604020202020204" pitchFamily="34" charset="0"/>
              <a:buChar char="•"/>
            </a:pPr>
            <a:r>
              <a:rPr lang="nl-NL" dirty="0"/>
              <a:t>A tot Z</a:t>
            </a:r>
          </a:p>
          <a:p>
            <a:pPr marL="628650" lvl="1" indent="-171450">
              <a:buFont typeface="Arial" panose="020B0604020202020204" pitchFamily="34" charset="0"/>
              <a:buChar char="•"/>
            </a:pPr>
            <a:r>
              <a:rPr lang="nl-NL" dirty="0"/>
              <a:t>0 tot 9</a:t>
            </a:r>
          </a:p>
          <a:p>
            <a:pPr marL="628650" lvl="1" indent="-171450">
              <a:buFont typeface="Arial" panose="020B0604020202020204" pitchFamily="34" charset="0"/>
              <a:buChar char="•"/>
            </a:pPr>
            <a:r>
              <a:rPr lang="nl-NL" dirty="0"/>
              <a:t>_ en –</a:t>
            </a:r>
          </a:p>
          <a:p>
            <a:endParaRPr lang="nl-BE" dirty="0"/>
          </a:p>
        </p:txBody>
      </p:sp>
      <p:sp>
        <p:nvSpPr>
          <p:cNvPr id="4" name="Tijdelijke aanduiding voor dianummer 3"/>
          <p:cNvSpPr>
            <a:spLocks noGrp="1"/>
          </p:cNvSpPr>
          <p:nvPr>
            <p:ph type="sldNum" sz="quarter" idx="5"/>
          </p:nvPr>
        </p:nvSpPr>
        <p:spPr/>
        <p:txBody>
          <a:bodyPr/>
          <a:lstStyle/>
          <a:p>
            <a:fld id="{F0892730-92DC-4C2C-B81B-22E3BE5995CD}" type="slidenum">
              <a:rPr lang="nl-BE" smtClean="0"/>
              <a:t>12</a:t>
            </a:fld>
            <a:endParaRPr lang="nl-BE"/>
          </a:p>
        </p:txBody>
      </p:sp>
    </p:spTree>
    <p:extLst>
      <p:ext uri="{BB962C8B-B14F-4D97-AF65-F5344CB8AC3E}">
        <p14:creationId xmlns:p14="http://schemas.microsoft.com/office/powerpoint/2010/main" val="2243114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Waarom deze specifieke do’s </a:t>
            </a:r>
            <a:r>
              <a:rPr lang="nl-NL" dirty="0" err="1"/>
              <a:t>and</a:t>
            </a:r>
            <a:r>
              <a:rPr lang="nl-NL" dirty="0"/>
              <a:t> </a:t>
            </a:r>
            <a:r>
              <a:rPr lang="nl-NL" dirty="0" err="1"/>
              <a:t>dont’s</a:t>
            </a:r>
            <a:r>
              <a:rPr lang="nl-NL" dirty="0"/>
              <a:t>?</a:t>
            </a:r>
          </a:p>
          <a:p>
            <a:pPr marL="171450" indent="-171450">
              <a:buFontTx/>
              <a:buChar char="-"/>
            </a:pPr>
            <a:r>
              <a:rPr lang="nl-NL" dirty="0"/>
              <a:t>Vooral in Windows zijn er bepaalde technische beperkingen verbonden aan het gebruik van deze tekens</a:t>
            </a:r>
          </a:p>
          <a:p>
            <a:pPr marL="171450" indent="-171450">
              <a:buFontTx/>
              <a:buChar char="-"/>
            </a:pPr>
            <a:r>
              <a:rPr lang="nl-NL" dirty="0" err="1"/>
              <a:t>O.w.v</a:t>
            </a:r>
            <a:r>
              <a:rPr lang="nl-NL" dirty="0"/>
              <a:t>. duurzaamheid wordt alle gebruikers (Windows, Mac, Linux) aangeraden om zich aan deze richtlijnen te houden</a:t>
            </a:r>
            <a:endParaRPr lang="nl-BE" dirty="0"/>
          </a:p>
          <a:p>
            <a:endParaRPr lang="nl-BE" dirty="0"/>
          </a:p>
        </p:txBody>
      </p:sp>
      <p:sp>
        <p:nvSpPr>
          <p:cNvPr id="4" name="Tijdelijke aanduiding voor dianummer 3"/>
          <p:cNvSpPr>
            <a:spLocks noGrp="1"/>
          </p:cNvSpPr>
          <p:nvPr>
            <p:ph type="sldNum" sz="quarter" idx="5"/>
          </p:nvPr>
        </p:nvSpPr>
        <p:spPr/>
        <p:txBody>
          <a:bodyPr/>
          <a:lstStyle/>
          <a:p>
            <a:fld id="{F0892730-92DC-4C2C-B81B-22E3BE5995CD}" type="slidenum">
              <a:rPr lang="nl-BE" smtClean="0"/>
              <a:t>13</a:t>
            </a:fld>
            <a:endParaRPr lang="nl-BE"/>
          </a:p>
        </p:txBody>
      </p:sp>
    </p:spTree>
    <p:extLst>
      <p:ext uri="{BB962C8B-B14F-4D97-AF65-F5344CB8AC3E}">
        <p14:creationId xmlns:p14="http://schemas.microsoft.com/office/powerpoint/2010/main" val="683988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Type document: presentatie, verslag, offerte, lijst…</a:t>
            </a:r>
          </a:p>
          <a:p>
            <a:pPr marL="171450" indent="-171450">
              <a:buFont typeface="Arial" panose="020B0604020202020204" pitchFamily="34" charset="0"/>
              <a:buChar char="•"/>
            </a:pPr>
            <a:r>
              <a:rPr lang="nl-BE" dirty="0"/>
              <a:t>Optioneel: bij briefwisseling (mails) kan het nuttig zijn om verzender/ontvanger aan te duiden</a:t>
            </a:r>
          </a:p>
          <a:p>
            <a:pPr marL="171450" indent="-171450">
              <a:buFont typeface="Arial" panose="020B0604020202020204" pitchFamily="34" charset="0"/>
              <a:buChar char="•"/>
            </a:pPr>
            <a:r>
              <a:rPr lang="nl-BE" dirty="0"/>
              <a:t>Onderwerp (kort!)</a:t>
            </a:r>
          </a:p>
          <a:p>
            <a:pPr marL="171450" indent="-171450">
              <a:buFont typeface="Arial" panose="020B0604020202020204" pitchFamily="34" charset="0"/>
              <a:buChar char="•"/>
            </a:pPr>
            <a:r>
              <a:rPr lang="nl-BE" dirty="0"/>
              <a:t>Optioneel: eventueel vermelding van versie (indien van toepassing)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t>Datum steeds volgens eenzelfde stramien</a:t>
            </a:r>
          </a:p>
          <a:p>
            <a:pPr marL="171450" indent="-171450">
              <a:buFont typeface="Arial" panose="020B0604020202020204" pitchFamily="34" charset="0"/>
              <a:buChar char="•"/>
            </a:pPr>
            <a:r>
              <a:rPr lang="nl-BE" dirty="0"/>
              <a:t>Extensie: bv. .</a:t>
            </a:r>
            <a:r>
              <a:rPr lang="nl-BE" dirty="0" err="1"/>
              <a:t>pptx</a:t>
            </a:r>
            <a:r>
              <a:rPr lang="nl-BE" dirty="0"/>
              <a:t>, .</a:t>
            </a:r>
            <a:r>
              <a:rPr lang="nl-BE" dirty="0" err="1"/>
              <a:t>docx</a:t>
            </a:r>
            <a:r>
              <a:rPr lang="nl-BE" dirty="0"/>
              <a:t>, .</a:t>
            </a:r>
            <a:r>
              <a:rPr lang="nl-BE" dirty="0" err="1"/>
              <a:t>xslx</a:t>
            </a:r>
            <a:r>
              <a:rPr lang="nl-BE" dirty="0"/>
              <a:t>, .jpg, zal reeds aangegeven zijn, afhankelijk van het programma waarin het document werd opgemaakt -&gt; extensie nooit aanpassen!</a:t>
            </a:r>
          </a:p>
          <a:p>
            <a:pPr marL="171450" indent="-171450">
              <a:buFont typeface="Arial" panose="020B0604020202020204" pitchFamily="34" charset="0"/>
              <a:buChar char="•"/>
            </a:pPr>
            <a:endParaRPr lang="nl-BE" dirty="0"/>
          </a:p>
          <a:p>
            <a:pPr marL="171450" indent="-171450">
              <a:buFont typeface="Arial" panose="020B0604020202020204" pitchFamily="34" charset="0"/>
              <a:buChar char="•"/>
            </a:pPr>
            <a:r>
              <a:rPr lang="nl-BE" dirty="0"/>
              <a:t>Belang van bestandsnamen voor ordening: automatisch ordening van documenten gebeurt numeriek en alfabetisch!</a:t>
            </a:r>
          </a:p>
          <a:p>
            <a:endParaRPr lang="nl-BE" dirty="0"/>
          </a:p>
        </p:txBody>
      </p:sp>
      <p:sp>
        <p:nvSpPr>
          <p:cNvPr id="4" name="Tijdelijke aanduiding voor dianummer 3"/>
          <p:cNvSpPr>
            <a:spLocks noGrp="1"/>
          </p:cNvSpPr>
          <p:nvPr>
            <p:ph type="sldNum" sz="quarter" idx="5"/>
          </p:nvPr>
        </p:nvSpPr>
        <p:spPr/>
        <p:txBody>
          <a:bodyPr/>
          <a:lstStyle/>
          <a:p>
            <a:fld id="{F0892730-92DC-4C2C-B81B-22E3BE5995CD}" type="slidenum">
              <a:rPr lang="nl-BE" smtClean="0"/>
              <a:t>14</a:t>
            </a:fld>
            <a:endParaRPr lang="nl-BE"/>
          </a:p>
        </p:txBody>
      </p:sp>
    </p:spTree>
    <p:extLst>
      <p:ext uri="{BB962C8B-B14F-4D97-AF65-F5344CB8AC3E}">
        <p14:creationId xmlns:p14="http://schemas.microsoft.com/office/powerpoint/2010/main" val="3989567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CBB5D-6133-418C-B4FB-395D55259CE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A3886299-8C43-445F-A52A-28DF67106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72A54974-3E38-478F-AAE0-13F1418B2208}"/>
              </a:ext>
            </a:extLst>
          </p:cNvPr>
          <p:cNvSpPr>
            <a:spLocks noGrp="1"/>
          </p:cNvSpPr>
          <p:nvPr>
            <p:ph type="dt" sz="half" idx="10"/>
          </p:nvPr>
        </p:nvSpPr>
        <p:spPr/>
        <p:txBody>
          <a:bodyPr/>
          <a:lstStyle/>
          <a:p>
            <a:fld id="{053992BE-C9CE-406E-A564-1C9C0DCC97EC}" type="datetimeFigureOut">
              <a:rPr lang="nl-BE" smtClean="0"/>
              <a:t>10/03/2021</a:t>
            </a:fld>
            <a:endParaRPr lang="nl-BE"/>
          </a:p>
        </p:txBody>
      </p:sp>
      <p:sp>
        <p:nvSpPr>
          <p:cNvPr id="5" name="Tijdelijke aanduiding voor voettekst 4">
            <a:extLst>
              <a:ext uri="{FF2B5EF4-FFF2-40B4-BE49-F238E27FC236}">
                <a16:creationId xmlns:a16="http://schemas.microsoft.com/office/drawing/2014/main" id="{3D40D896-0345-4D0D-9AAA-468E3E9FB61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9DEC34B-0464-4D46-BBD5-95062540CE0E}"/>
              </a:ext>
            </a:extLst>
          </p:cNvPr>
          <p:cNvSpPr>
            <a:spLocks noGrp="1"/>
          </p:cNvSpPr>
          <p:nvPr>
            <p:ph type="sldNum" sz="quarter" idx="12"/>
          </p:nvPr>
        </p:nvSpPr>
        <p:spPr/>
        <p:txBody>
          <a:bodyPr/>
          <a:lstStyle/>
          <a:p>
            <a:fld id="{41373332-51F1-4061-A044-EBE3B38E3C8E}" type="slidenum">
              <a:rPr lang="nl-BE" smtClean="0"/>
              <a:t>‹#›</a:t>
            </a:fld>
            <a:endParaRPr lang="nl-BE"/>
          </a:p>
        </p:txBody>
      </p:sp>
    </p:spTree>
    <p:extLst>
      <p:ext uri="{BB962C8B-B14F-4D97-AF65-F5344CB8AC3E}">
        <p14:creationId xmlns:p14="http://schemas.microsoft.com/office/powerpoint/2010/main" val="2457408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2D32A-61B4-4A4D-874E-0FE8810896C9}"/>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2637323E-4F52-4034-A0E7-04661C28620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FC6411E-3897-424D-B561-04B67D03E68B}"/>
              </a:ext>
            </a:extLst>
          </p:cNvPr>
          <p:cNvSpPr>
            <a:spLocks noGrp="1"/>
          </p:cNvSpPr>
          <p:nvPr>
            <p:ph type="dt" sz="half" idx="10"/>
          </p:nvPr>
        </p:nvSpPr>
        <p:spPr/>
        <p:txBody>
          <a:bodyPr/>
          <a:lstStyle/>
          <a:p>
            <a:fld id="{053992BE-C9CE-406E-A564-1C9C0DCC97EC}" type="datetimeFigureOut">
              <a:rPr lang="nl-BE" smtClean="0"/>
              <a:t>10/03/2021</a:t>
            </a:fld>
            <a:endParaRPr lang="nl-BE"/>
          </a:p>
        </p:txBody>
      </p:sp>
      <p:sp>
        <p:nvSpPr>
          <p:cNvPr id="5" name="Tijdelijke aanduiding voor voettekst 4">
            <a:extLst>
              <a:ext uri="{FF2B5EF4-FFF2-40B4-BE49-F238E27FC236}">
                <a16:creationId xmlns:a16="http://schemas.microsoft.com/office/drawing/2014/main" id="{98230715-3051-4CB0-83D6-5BF763EE1FD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505F6F0-E624-4A37-AC10-055C41AD85AD}"/>
              </a:ext>
            </a:extLst>
          </p:cNvPr>
          <p:cNvSpPr>
            <a:spLocks noGrp="1"/>
          </p:cNvSpPr>
          <p:nvPr>
            <p:ph type="sldNum" sz="quarter" idx="12"/>
          </p:nvPr>
        </p:nvSpPr>
        <p:spPr/>
        <p:txBody>
          <a:bodyPr/>
          <a:lstStyle/>
          <a:p>
            <a:fld id="{41373332-51F1-4061-A044-EBE3B38E3C8E}" type="slidenum">
              <a:rPr lang="nl-BE" smtClean="0"/>
              <a:t>‹#›</a:t>
            </a:fld>
            <a:endParaRPr lang="nl-BE"/>
          </a:p>
        </p:txBody>
      </p:sp>
    </p:spTree>
    <p:extLst>
      <p:ext uri="{BB962C8B-B14F-4D97-AF65-F5344CB8AC3E}">
        <p14:creationId xmlns:p14="http://schemas.microsoft.com/office/powerpoint/2010/main" val="115472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28B870B-9658-4CA0-B319-99E685B1F42A}"/>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2D6636F-E79A-4A77-8EB3-BA9CFB8C082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DD74558-C33D-4D53-8CE0-FBA930FE0FB3}"/>
              </a:ext>
            </a:extLst>
          </p:cNvPr>
          <p:cNvSpPr>
            <a:spLocks noGrp="1"/>
          </p:cNvSpPr>
          <p:nvPr>
            <p:ph type="dt" sz="half" idx="10"/>
          </p:nvPr>
        </p:nvSpPr>
        <p:spPr/>
        <p:txBody>
          <a:bodyPr/>
          <a:lstStyle/>
          <a:p>
            <a:fld id="{053992BE-C9CE-406E-A564-1C9C0DCC97EC}" type="datetimeFigureOut">
              <a:rPr lang="nl-BE" smtClean="0"/>
              <a:t>10/03/2021</a:t>
            </a:fld>
            <a:endParaRPr lang="nl-BE"/>
          </a:p>
        </p:txBody>
      </p:sp>
      <p:sp>
        <p:nvSpPr>
          <p:cNvPr id="5" name="Tijdelijke aanduiding voor voettekst 4">
            <a:extLst>
              <a:ext uri="{FF2B5EF4-FFF2-40B4-BE49-F238E27FC236}">
                <a16:creationId xmlns:a16="http://schemas.microsoft.com/office/drawing/2014/main" id="{C2FE5DBF-F4BA-4F9C-8DD3-E9A95086A1F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61CBFF4-8E47-4D7F-9646-D0B3C8AB61D8}"/>
              </a:ext>
            </a:extLst>
          </p:cNvPr>
          <p:cNvSpPr>
            <a:spLocks noGrp="1"/>
          </p:cNvSpPr>
          <p:nvPr>
            <p:ph type="sldNum" sz="quarter" idx="12"/>
          </p:nvPr>
        </p:nvSpPr>
        <p:spPr/>
        <p:txBody>
          <a:bodyPr/>
          <a:lstStyle/>
          <a:p>
            <a:fld id="{41373332-51F1-4061-A044-EBE3B38E3C8E}" type="slidenum">
              <a:rPr lang="nl-BE" smtClean="0"/>
              <a:t>‹#›</a:t>
            </a:fld>
            <a:endParaRPr lang="nl-BE"/>
          </a:p>
        </p:txBody>
      </p:sp>
    </p:spTree>
    <p:extLst>
      <p:ext uri="{BB962C8B-B14F-4D97-AF65-F5344CB8AC3E}">
        <p14:creationId xmlns:p14="http://schemas.microsoft.com/office/powerpoint/2010/main" val="366185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FB69BF-9196-4AF4-8190-D1B392EFECB8}"/>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BAE6DE7-0FB8-48FB-B7AF-859CBBC7DE1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BD394CC-F113-445B-AA4B-437B826813A6}"/>
              </a:ext>
            </a:extLst>
          </p:cNvPr>
          <p:cNvSpPr>
            <a:spLocks noGrp="1"/>
          </p:cNvSpPr>
          <p:nvPr>
            <p:ph type="dt" sz="half" idx="10"/>
          </p:nvPr>
        </p:nvSpPr>
        <p:spPr/>
        <p:txBody>
          <a:bodyPr/>
          <a:lstStyle/>
          <a:p>
            <a:fld id="{053992BE-C9CE-406E-A564-1C9C0DCC97EC}" type="datetimeFigureOut">
              <a:rPr lang="nl-BE" smtClean="0"/>
              <a:t>10/03/2021</a:t>
            </a:fld>
            <a:endParaRPr lang="nl-BE"/>
          </a:p>
        </p:txBody>
      </p:sp>
      <p:sp>
        <p:nvSpPr>
          <p:cNvPr id="5" name="Tijdelijke aanduiding voor voettekst 4">
            <a:extLst>
              <a:ext uri="{FF2B5EF4-FFF2-40B4-BE49-F238E27FC236}">
                <a16:creationId xmlns:a16="http://schemas.microsoft.com/office/drawing/2014/main" id="{C94916C6-6D97-4D06-AFCE-28F94AC5D97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56DF2A2-C0DB-4651-BE4C-CF43E124BC2B}"/>
              </a:ext>
            </a:extLst>
          </p:cNvPr>
          <p:cNvSpPr>
            <a:spLocks noGrp="1"/>
          </p:cNvSpPr>
          <p:nvPr>
            <p:ph type="sldNum" sz="quarter" idx="12"/>
          </p:nvPr>
        </p:nvSpPr>
        <p:spPr/>
        <p:txBody>
          <a:bodyPr/>
          <a:lstStyle/>
          <a:p>
            <a:fld id="{41373332-51F1-4061-A044-EBE3B38E3C8E}" type="slidenum">
              <a:rPr lang="nl-BE" smtClean="0"/>
              <a:t>‹#›</a:t>
            </a:fld>
            <a:endParaRPr lang="nl-BE"/>
          </a:p>
        </p:txBody>
      </p:sp>
    </p:spTree>
    <p:extLst>
      <p:ext uri="{BB962C8B-B14F-4D97-AF65-F5344CB8AC3E}">
        <p14:creationId xmlns:p14="http://schemas.microsoft.com/office/powerpoint/2010/main" val="29029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B0535-1786-4DC2-A171-3ADEE534765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60A49F4-62EF-4E8A-A97D-82F89FC2E9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F8803FE-AE57-4CD0-8AEF-5176B48C58A5}"/>
              </a:ext>
            </a:extLst>
          </p:cNvPr>
          <p:cNvSpPr>
            <a:spLocks noGrp="1"/>
          </p:cNvSpPr>
          <p:nvPr>
            <p:ph type="dt" sz="half" idx="10"/>
          </p:nvPr>
        </p:nvSpPr>
        <p:spPr/>
        <p:txBody>
          <a:bodyPr/>
          <a:lstStyle/>
          <a:p>
            <a:fld id="{053992BE-C9CE-406E-A564-1C9C0DCC97EC}" type="datetimeFigureOut">
              <a:rPr lang="nl-BE" smtClean="0"/>
              <a:t>10/03/2021</a:t>
            </a:fld>
            <a:endParaRPr lang="nl-BE"/>
          </a:p>
        </p:txBody>
      </p:sp>
      <p:sp>
        <p:nvSpPr>
          <p:cNvPr id="5" name="Tijdelijke aanduiding voor voettekst 4">
            <a:extLst>
              <a:ext uri="{FF2B5EF4-FFF2-40B4-BE49-F238E27FC236}">
                <a16:creationId xmlns:a16="http://schemas.microsoft.com/office/drawing/2014/main" id="{9B6120F9-5EEA-4906-A0A8-D4FE1D44195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76EFF22-BB0A-4EB7-96DB-18F9F1D6819A}"/>
              </a:ext>
            </a:extLst>
          </p:cNvPr>
          <p:cNvSpPr>
            <a:spLocks noGrp="1"/>
          </p:cNvSpPr>
          <p:nvPr>
            <p:ph type="sldNum" sz="quarter" idx="12"/>
          </p:nvPr>
        </p:nvSpPr>
        <p:spPr/>
        <p:txBody>
          <a:bodyPr/>
          <a:lstStyle/>
          <a:p>
            <a:fld id="{41373332-51F1-4061-A044-EBE3B38E3C8E}" type="slidenum">
              <a:rPr lang="nl-BE" smtClean="0"/>
              <a:t>‹#›</a:t>
            </a:fld>
            <a:endParaRPr lang="nl-BE"/>
          </a:p>
        </p:txBody>
      </p:sp>
    </p:spTree>
    <p:extLst>
      <p:ext uri="{BB962C8B-B14F-4D97-AF65-F5344CB8AC3E}">
        <p14:creationId xmlns:p14="http://schemas.microsoft.com/office/powerpoint/2010/main" val="4092170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7C7E60-3194-4B63-A678-731AC5DE51C8}"/>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A269DE7-68C7-4E2B-B6EF-ACFEB9D529E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326917A0-870E-48ED-9BB3-94AF2763A51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E89DD4EA-8820-40E0-8F39-4CDD86FF5F02}"/>
              </a:ext>
            </a:extLst>
          </p:cNvPr>
          <p:cNvSpPr>
            <a:spLocks noGrp="1"/>
          </p:cNvSpPr>
          <p:nvPr>
            <p:ph type="dt" sz="half" idx="10"/>
          </p:nvPr>
        </p:nvSpPr>
        <p:spPr/>
        <p:txBody>
          <a:bodyPr/>
          <a:lstStyle/>
          <a:p>
            <a:fld id="{053992BE-C9CE-406E-A564-1C9C0DCC97EC}" type="datetimeFigureOut">
              <a:rPr lang="nl-BE" smtClean="0"/>
              <a:t>10/03/2021</a:t>
            </a:fld>
            <a:endParaRPr lang="nl-BE"/>
          </a:p>
        </p:txBody>
      </p:sp>
      <p:sp>
        <p:nvSpPr>
          <p:cNvPr id="6" name="Tijdelijke aanduiding voor voettekst 5">
            <a:extLst>
              <a:ext uri="{FF2B5EF4-FFF2-40B4-BE49-F238E27FC236}">
                <a16:creationId xmlns:a16="http://schemas.microsoft.com/office/drawing/2014/main" id="{907622BC-2417-433A-9B7D-87AB0D51316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816DDD7-7312-4675-BBDE-97DA6B76F508}"/>
              </a:ext>
            </a:extLst>
          </p:cNvPr>
          <p:cNvSpPr>
            <a:spLocks noGrp="1"/>
          </p:cNvSpPr>
          <p:nvPr>
            <p:ph type="sldNum" sz="quarter" idx="12"/>
          </p:nvPr>
        </p:nvSpPr>
        <p:spPr/>
        <p:txBody>
          <a:bodyPr/>
          <a:lstStyle/>
          <a:p>
            <a:fld id="{41373332-51F1-4061-A044-EBE3B38E3C8E}" type="slidenum">
              <a:rPr lang="nl-BE" smtClean="0"/>
              <a:t>‹#›</a:t>
            </a:fld>
            <a:endParaRPr lang="nl-BE"/>
          </a:p>
        </p:txBody>
      </p:sp>
    </p:spTree>
    <p:extLst>
      <p:ext uri="{BB962C8B-B14F-4D97-AF65-F5344CB8AC3E}">
        <p14:creationId xmlns:p14="http://schemas.microsoft.com/office/powerpoint/2010/main" val="25829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177FE9-FD52-40F4-90B8-2A307EC59538}"/>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516DC79-CC59-4C0C-B9DB-D85F4B483A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A04878A-D92C-46C7-B463-863D2B1DD53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D8564F9B-10AF-4833-A495-36CF906746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6937C53-1DCB-4525-BB4C-E744B5F0B59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BC18D706-AC2B-4554-AED8-86F0B9143120}"/>
              </a:ext>
            </a:extLst>
          </p:cNvPr>
          <p:cNvSpPr>
            <a:spLocks noGrp="1"/>
          </p:cNvSpPr>
          <p:nvPr>
            <p:ph type="dt" sz="half" idx="10"/>
          </p:nvPr>
        </p:nvSpPr>
        <p:spPr/>
        <p:txBody>
          <a:bodyPr/>
          <a:lstStyle/>
          <a:p>
            <a:fld id="{053992BE-C9CE-406E-A564-1C9C0DCC97EC}" type="datetimeFigureOut">
              <a:rPr lang="nl-BE" smtClean="0"/>
              <a:t>10/03/2021</a:t>
            </a:fld>
            <a:endParaRPr lang="nl-BE"/>
          </a:p>
        </p:txBody>
      </p:sp>
      <p:sp>
        <p:nvSpPr>
          <p:cNvPr id="8" name="Tijdelijke aanduiding voor voettekst 7">
            <a:extLst>
              <a:ext uri="{FF2B5EF4-FFF2-40B4-BE49-F238E27FC236}">
                <a16:creationId xmlns:a16="http://schemas.microsoft.com/office/drawing/2014/main" id="{8C857992-0E4D-45D6-8678-16C76DA2FA56}"/>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292EE918-F14B-47C9-B7D6-6A240A4A0F63}"/>
              </a:ext>
            </a:extLst>
          </p:cNvPr>
          <p:cNvSpPr>
            <a:spLocks noGrp="1"/>
          </p:cNvSpPr>
          <p:nvPr>
            <p:ph type="sldNum" sz="quarter" idx="12"/>
          </p:nvPr>
        </p:nvSpPr>
        <p:spPr/>
        <p:txBody>
          <a:bodyPr/>
          <a:lstStyle/>
          <a:p>
            <a:fld id="{41373332-51F1-4061-A044-EBE3B38E3C8E}" type="slidenum">
              <a:rPr lang="nl-BE" smtClean="0"/>
              <a:t>‹#›</a:t>
            </a:fld>
            <a:endParaRPr lang="nl-BE"/>
          </a:p>
        </p:txBody>
      </p:sp>
    </p:spTree>
    <p:extLst>
      <p:ext uri="{BB962C8B-B14F-4D97-AF65-F5344CB8AC3E}">
        <p14:creationId xmlns:p14="http://schemas.microsoft.com/office/powerpoint/2010/main" val="68636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C7946-BEBF-466E-908D-F4299BB7E902}"/>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557302B7-DFB0-4CF8-92B9-5C519518F981}"/>
              </a:ext>
            </a:extLst>
          </p:cNvPr>
          <p:cNvSpPr>
            <a:spLocks noGrp="1"/>
          </p:cNvSpPr>
          <p:nvPr>
            <p:ph type="dt" sz="half" idx="10"/>
          </p:nvPr>
        </p:nvSpPr>
        <p:spPr/>
        <p:txBody>
          <a:bodyPr/>
          <a:lstStyle/>
          <a:p>
            <a:fld id="{053992BE-C9CE-406E-A564-1C9C0DCC97EC}" type="datetimeFigureOut">
              <a:rPr lang="nl-BE" smtClean="0"/>
              <a:t>10/03/2021</a:t>
            </a:fld>
            <a:endParaRPr lang="nl-BE"/>
          </a:p>
        </p:txBody>
      </p:sp>
      <p:sp>
        <p:nvSpPr>
          <p:cNvPr id="4" name="Tijdelijke aanduiding voor voettekst 3">
            <a:extLst>
              <a:ext uri="{FF2B5EF4-FFF2-40B4-BE49-F238E27FC236}">
                <a16:creationId xmlns:a16="http://schemas.microsoft.com/office/drawing/2014/main" id="{53749C22-FEEC-483E-B810-06AC5C53687D}"/>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49C50B16-5456-42BD-8E29-B65C3C9DD8A6}"/>
              </a:ext>
            </a:extLst>
          </p:cNvPr>
          <p:cNvSpPr>
            <a:spLocks noGrp="1"/>
          </p:cNvSpPr>
          <p:nvPr>
            <p:ph type="sldNum" sz="quarter" idx="12"/>
          </p:nvPr>
        </p:nvSpPr>
        <p:spPr/>
        <p:txBody>
          <a:bodyPr/>
          <a:lstStyle/>
          <a:p>
            <a:fld id="{41373332-51F1-4061-A044-EBE3B38E3C8E}" type="slidenum">
              <a:rPr lang="nl-BE" smtClean="0"/>
              <a:t>‹#›</a:t>
            </a:fld>
            <a:endParaRPr lang="nl-BE"/>
          </a:p>
        </p:txBody>
      </p:sp>
    </p:spTree>
    <p:extLst>
      <p:ext uri="{BB962C8B-B14F-4D97-AF65-F5344CB8AC3E}">
        <p14:creationId xmlns:p14="http://schemas.microsoft.com/office/powerpoint/2010/main" val="1071294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F162FD6-07C1-46F1-B3D7-916CDE1CD6D0}"/>
              </a:ext>
            </a:extLst>
          </p:cNvPr>
          <p:cNvSpPr>
            <a:spLocks noGrp="1"/>
          </p:cNvSpPr>
          <p:nvPr>
            <p:ph type="dt" sz="half" idx="10"/>
          </p:nvPr>
        </p:nvSpPr>
        <p:spPr/>
        <p:txBody>
          <a:bodyPr/>
          <a:lstStyle/>
          <a:p>
            <a:fld id="{053992BE-C9CE-406E-A564-1C9C0DCC97EC}" type="datetimeFigureOut">
              <a:rPr lang="nl-BE" smtClean="0"/>
              <a:t>10/03/2021</a:t>
            </a:fld>
            <a:endParaRPr lang="nl-BE"/>
          </a:p>
        </p:txBody>
      </p:sp>
      <p:sp>
        <p:nvSpPr>
          <p:cNvPr id="3" name="Tijdelijke aanduiding voor voettekst 2">
            <a:extLst>
              <a:ext uri="{FF2B5EF4-FFF2-40B4-BE49-F238E27FC236}">
                <a16:creationId xmlns:a16="http://schemas.microsoft.com/office/drawing/2014/main" id="{E4422AD9-49FB-422B-9718-7BAF0D06AD35}"/>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F53BEA23-4A8A-4549-B5BD-9D882F374AB8}"/>
              </a:ext>
            </a:extLst>
          </p:cNvPr>
          <p:cNvSpPr>
            <a:spLocks noGrp="1"/>
          </p:cNvSpPr>
          <p:nvPr>
            <p:ph type="sldNum" sz="quarter" idx="12"/>
          </p:nvPr>
        </p:nvSpPr>
        <p:spPr/>
        <p:txBody>
          <a:bodyPr/>
          <a:lstStyle/>
          <a:p>
            <a:fld id="{41373332-51F1-4061-A044-EBE3B38E3C8E}" type="slidenum">
              <a:rPr lang="nl-BE" smtClean="0"/>
              <a:t>‹#›</a:t>
            </a:fld>
            <a:endParaRPr lang="nl-BE"/>
          </a:p>
        </p:txBody>
      </p:sp>
    </p:spTree>
    <p:extLst>
      <p:ext uri="{BB962C8B-B14F-4D97-AF65-F5344CB8AC3E}">
        <p14:creationId xmlns:p14="http://schemas.microsoft.com/office/powerpoint/2010/main" val="217747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8A0A0-A8FD-4E62-A0B5-555CD2CBD28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61F3632-6BF6-4F7E-84FD-A709882201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BB8FA7BC-6670-4A70-8930-163891DD0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FBF8F88-5883-47D3-8867-BBD1739275B1}"/>
              </a:ext>
            </a:extLst>
          </p:cNvPr>
          <p:cNvSpPr>
            <a:spLocks noGrp="1"/>
          </p:cNvSpPr>
          <p:nvPr>
            <p:ph type="dt" sz="half" idx="10"/>
          </p:nvPr>
        </p:nvSpPr>
        <p:spPr/>
        <p:txBody>
          <a:bodyPr/>
          <a:lstStyle/>
          <a:p>
            <a:fld id="{053992BE-C9CE-406E-A564-1C9C0DCC97EC}" type="datetimeFigureOut">
              <a:rPr lang="nl-BE" smtClean="0"/>
              <a:t>10/03/2021</a:t>
            </a:fld>
            <a:endParaRPr lang="nl-BE"/>
          </a:p>
        </p:txBody>
      </p:sp>
      <p:sp>
        <p:nvSpPr>
          <p:cNvPr id="6" name="Tijdelijke aanduiding voor voettekst 5">
            <a:extLst>
              <a:ext uri="{FF2B5EF4-FFF2-40B4-BE49-F238E27FC236}">
                <a16:creationId xmlns:a16="http://schemas.microsoft.com/office/drawing/2014/main" id="{B91ACB79-3BE9-41A6-921A-6D36D4AF5A5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57130C77-F580-4CB1-A71C-F779D437578A}"/>
              </a:ext>
            </a:extLst>
          </p:cNvPr>
          <p:cNvSpPr>
            <a:spLocks noGrp="1"/>
          </p:cNvSpPr>
          <p:nvPr>
            <p:ph type="sldNum" sz="quarter" idx="12"/>
          </p:nvPr>
        </p:nvSpPr>
        <p:spPr/>
        <p:txBody>
          <a:bodyPr/>
          <a:lstStyle/>
          <a:p>
            <a:fld id="{41373332-51F1-4061-A044-EBE3B38E3C8E}" type="slidenum">
              <a:rPr lang="nl-BE" smtClean="0"/>
              <a:t>‹#›</a:t>
            </a:fld>
            <a:endParaRPr lang="nl-BE"/>
          </a:p>
        </p:txBody>
      </p:sp>
    </p:spTree>
    <p:extLst>
      <p:ext uri="{BB962C8B-B14F-4D97-AF65-F5344CB8AC3E}">
        <p14:creationId xmlns:p14="http://schemas.microsoft.com/office/powerpoint/2010/main" val="399796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C5A017-213B-4A0A-BF25-C729E854808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0F7413F4-99FE-4257-A069-3016551C80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4D02FF5B-C01B-444E-9AD5-B5CBE9F1A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3539764-3C94-4D03-9DD4-23A2A17685B1}"/>
              </a:ext>
            </a:extLst>
          </p:cNvPr>
          <p:cNvSpPr>
            <a:spLocks noGrp="1"/>
          </p:cNvSpPr>
          <p:nvPr>
            <p:ph type="dt" sz="half" idx="10"/>
          </p:nvPr>
        </p:nvSpPr>
        <p:spPr/>
        <p:txBody>
          <a:bodyPr/>
          <a:lstStyle/>
          <a:p>
            <a:fld id="{053992BE-C9CE-406E-A564-1C9C0DCC97EC}" type="datetimeFigureOut">
              <a:rPr lang="nl-BE" smtClean="0"/>
              <a:t>10/03/2021</a:t>
            </a:fld>
            <a:endParaRPr lang="nl-BE"/>
          </a:p>
        </p:txBody>
      </p:sp>
      <p:sp>
        <p:nvSpPr>
          <p:cNvPr id="6" name="Tijdelijke aanduiding voor voettekst 5">
            <a:extLst>
              <a:ext uri="{FF2B5EF4-FFF2-40B4-BE49-F238E27FC236}">
                <a16:creationId xmlns:a16="http://schemas.microsoft.com/office/drawing/2014/main" id="{44150A5F-4374-4417-92D2-8BA092AAAFAE}"/>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A95BE122-0ABC-4A67-B725-4EA371478B11}"/>
              </a:ext>
            </a:extLst>
          </p:cNvPr>
          <p:cNvSpPr>
            <a:spLocks noGrp="1"/>
          </p:cNvSpPr>
          <p:nvPr>
            <p:ph type="sldNum" sz="quarter" idx="12"/>
          </p:nvPr>
        </p:nvSpPr>
        <p:spPr/>
        <p:txBody>
          <a:bodyPr/>
          <a:lstStyle/>
          <a:p>
            <a:fld id="{41373332-51F1-4061-A044-EBE3B38E3C8E}" type="slidenum">
              <a:rPr lang="nl-BE" smtClean="0"/>
              <a:t>‹#›</a:t>
            </a:fld>
            <a:endParaRPr lang="nl-BE"/>
          </a:p>
        </p:txBody>
      </p:sp>
    </p:spTree>
    <p:extLst>
      <p:ext uri="{BB962C8B-B14F-4D97-AF65-F5344CB8AC3E}">
        <p14:creationId xmlns:p14="http://schemas.microsoft.com/office/powerpoint/2010/main" val="1687002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47421D-6FCB-4B8C-9850-5DE7ADEB8C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6C206B2-2312-48DC-A3B8-25B0FB2969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DB48518-F507-4C95-8C6A-51C2E2BB70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992BE-C9CE-406E-A564-1C9C0DCC97EC}" type="datetimeFigureOut">
              <a:rPr lang="nl-BE" smtClean="0"/>
              <a:t>10/03/2021</a:t>
            </a:fld>
            <a:endParaRPr lang="nl-BE"/>
          </a:p>
        </p:txBody>
      </p:sp>
      <p:sp>
        <p:nvSpPr>
          <p:cNvPr id="5" name="Tijdelijke aanduiding voor voettekst 4">
            <a:extLst>
              <a:ext uri="{FF2B5EF4-FFF2-40B4-BE49-F238E27FC236}">
                <a16:creationId xmlns:a16="http://schemas.microsoft.com/office/drawing/2014/main" id="{F19B6F91-5B88-401F-AF21-F2523BE413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96CC8050-D941-40E5-AE8F-1A08938553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73332-51F1-4061-A044-EBE3B38E3C8E}" type="slidenum">
              <a:rPr lang="nl-BE" smtClean="0"/>
              <a:t>‹#›</a:t>
            </a:fld>
            <a:endParaRPr lang="nl-BE"/>
          </a:p>
        </p:txBody>
      </p:sp>
    </p:spTree>
    <p:extLst>
      <p:ext uri="{BB962C8B-B14F-4D97-AF65-F5344CB8AC3E}">
        <p14:creationId xmlns:p14="http://schemas.microsoft.com/office/powerpoint/2010/main" val="4106148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n.wikipedia.org/wiki/Optical_disc_drive%23Compatibilit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mvb.b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projecttracks.be/nl/tools/detail/hoe-maak-je-een-back-u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projecttracks.be/nl/tools/detail/veilig-omgaan-met-wachtwoorden" TargetMode="External"/><Relationship Id="rId2" Type="http://schemas.openxmlformats.org/officeDocument/2006/relationships/hyperlink" Target="https://www.howsecureismypassword.net"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mailto:noortje.lambrichts@amvb.b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E68373-CA26-4011-A219-8C2B87729E59}"/>
              </a:ext>
            </a:extLst>
          </p:cNvPr>
          <p:cNvSpPr>
            <a:spLocks noGrp="1"/>
          </p:cNvSpPr>
          <p:nvPr>
            <p:ph type="ctrTitle"/>
          </p:nvPr>
        </p:nvSpPr>
        <p:spPr>
          <a:xfrm>
            <a:off x="1524000" y="1293338"/>
            <a:ext cx="9144000" cy="3274592"/>
          </a:xfrm>
        </p:spPr>
        <p:txBody>
          <a:bodyPr anchor="ctr">
            <a:normAutofit/>
          </a:bodyPr>
          <a:lstStyle/>
          <a:p>
            <a:r>
              <a:rPr lang="nl-BE" sz="7200" dirty="0"/>
              <a:t>Duurzaam digitaal werken</a:t>
            </a:r>
          </a:p>
        </p:txBody>
      </p:sp>
      <p:sp>
        <p:nvSpPr>
          <p:cNvPr id="3" name="Ondertitel 2">
            <a:extLst>
              <a:ext uri="{FF2B5EF4-FFF2-40B4-BE49-F238E27FC236}">
                <a16:creationId xmlns:a16="http://schemas.microsoft.com/office/drawing/2014/main" id="{0E56D1CE-5E32-47B1-9DC4-D99ADFE47AAE}"/>
              </a:ext>
            </a:extLst>
          </p:cNvPr>
          <p:cNvSpPr>
            <a:spLocks noGrp="1"/>
          </p:cNvSpPr>
          <p:nvPr>
            <p:ph type="subTitle" idx="1"/>
          </p:nvPr>
        </p:nvSpPr>
        <p:spPr>
          <a:xfrm>
            <a:off x="1524000" y="4567930"/>
            <a:ext cx="10091738" cy="1598032"/>
          </a:xfrm>
        </p:spPr>
        <p:txBody>
          <a:bodyPr anchor="ctr">
            <a:normAutofit/>
          </a:bodyPr>
          <a:lstStyle/>
          <a:p>
            <a:r>
              <a:rPr lang="nl-BE" sz="2800" dirty="0"/>
              <a:t>Online vorming door AMVB – 28 mei 2020, door Noortje Lambrichts (AMVB)</a:t>
            </a:r>
          </a:p>
        </p:txBody>
      </p:sp>
    </p:spTree>
    <p:extLst>
      <p:ext uri="{BB962C8B-B14F-4D97-AF65-F5344CB8AC3E}">
        <p14:creationId xmlns:p14="http://schemas.microsoft.com/office/powerpoint/2010/main" val="4020993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9C6880-6853-4FEE-9D03-9ABC2FF2E1CB}"/>
              </a:ext>
            </a:extLst>
          </p:cNvPr>
          <p:cNvSpPr>
            <a:spLocks noGrp="1"/>
          </p:cNvSpPr>
          <p:nvPr>
            <p:ph type="title"/>
          </p:nvPr>
        </p:nvSpPr>
        <p:spPr>
          <a:xfrm>
            <a:off x="333375" y="365125"/>
            <a:ext cx="11020425" cy="1325563"/>
          </a:xfrm>
        </p:spPr>
        <p:txBody>
          <a:bodyPr/>
          <a:lstStyle/>
          <a:p>
            <a:r>
              <a:rPr lang="nl-BE" dirty="0"/>
              <a:t>2.1 Bestandsformaten: overzicht</a:t>
            </a:r>
          </a:p>
        </p:txBody>
      </p:sp>
      <p:graphicFrame>
        <p:nvGraphicFramePr>
          <p:cNvPr id="7" name="Tabel 7">
            <a:extLst>
              <a:ext uri="{FF2B5EF4-FFF2-40B4-BE49-F238E27FC236}">
                <a16:creationId xmlns:a16="http://schemas.microsoft.com/office/drawing/2014/main" id="{78ED302E-9DBD-4229-95C9-ABCFD2F8B870}"/>
              </a:ext>
            </a:extLst>
          </p:cNvPr>
          <p:cNvGraphicFramePr>
            <a:graphicFrameLocks noGrp="1"/>
          </p:cNvGraphicFramePr>
          <p:nvPr>
            <p:extLst>
              <p:ext uri="{D42A27DB-BD31-4B8C-83A1-F6EECF244321}">
                <p14:modId xmlns:p14="http://schemas.microsoft.com/office/powerpoint/2010/main" val="70072797"/>
              </p:ext>
            </p:extLst>
          </p:nvPr>
        </p:nvGraphicFramePr>
        <p:xfrm>
          <a:off x="1585912" y="1690688"/>
          <a:ext cx="9020175" cy="4802188"/>
        </p:xfrm>
        <a:graphic>
          <a:graphicData uri="http://schemas.openxmlformats.org/drawingml/2006/table">
            <a:tbl>
              <a:tblPr firstRow="1" bandRow="1">
                <a:tableStyleId>{5C22544A-7EE6-4342-B048-85BDC9FD1C3A}</a:tableStyleId>
              </a:tblPr>
              <a:tblGrid>
                <a:gridCol w="4102597">
                  <a:extLst>
                    <a:ext uri="{9D8B030D-6E8A-4147-A177-3AD203B41FA5}">
                      <a16:colId xmlns:a16="http://schemas.microsoft.com/office/drawing/2014/main" val="2532818546"/>
                    </a:ext>
                  </a:extLst>
                </a:gridCol>
                <a:gridCol w="4917578">
                  <a:extLst>
                    <a:ext uri="{9D8B030D-6E8A-4147-A177-3AD203B41FA5}">
                      <a16:colId xmlns:a16="http://schemas.microsoft.com/office/drawing/2014/main" val="4162382979"/>
                    </a:ext>
                  </a:extLst>
                </a:gridCol>
              </a:tblGrid>
              <a:tr h="620691">
                <a:tc>
                  <a:txBody>
                    <a:bodyPr/>
                    <a:lstStyle/>
                    <a:p>
                      <a:pPr algn="l"/>
                      <a:r>
                        <a:rPr lang="nl-BE" sz="2800" dirty="0"/>
                        <a:t>Soort bestand</a:t>
                      </a:r>
                    </a:p>
                  </a:txBody>
                  <a:tcPr/>
                </a:tc>
                <a:tc>
                  <a:txBody>
                    <a:bodyPr/>
                    <a:lstStyle/>
                    <a:p>
                      <a:pPr algn="l"/>
                      <a:r>
                        <a:rPr lang="nl-BE" sz="2800" dirty="0"/>
                        <a:t>Aanbevolen bestandsformaat</a:t>
                      </a:r>
                    </a:p>
                  </a:txBody>
                  <a:tcPr/>
                </a:tc>
                <a:extLst>
                  <a:ext uri="{0D108BD9-81ED-4DB2-BD59-A6C34878D82A}">
                    <a16:rowId xmlns:a16="http://schemas.microsoft.com/office/drawing/2014/main" val="2782478158"/>
                  </a:ext>
                </a:extLst>
              </a:tr>
              <a:tr h="1358986">
                <a:tc>
                  <a:txBody>
                    <a:bodyPr/>
                    <a:lstStyle/>
                    <a:p>
                      <a:pPr algn="l"/>
                      <a:r>
                        <a:rPr lang="nl-BE" sz="2400" dirty="0"/>
                        <a:t>Tekstbestanden</a:t>
                      </a:r>
                    </a:p>
                  </a:txBody>
                  <a:tcPr/>
                </a:tc>
                <a:tc>
                  <a:txBody>
                    <a:bodyPr/>
                    <a:lstStyle/>
                    <a:p>
                      <a:pPr algn="l"/>
                      <a:r>
                        <a:rPr lang="nl-BE" sz="2400" dirty="0"/>
                        <a:t>ODT</a:t>
                      </a:r>
                    </a:p>
                    <a:p>
                      <a:pPr algn="l"/>
                      <a:r>
                        <a:rPr lang="nl-BE" sz="2400" dirty="0"/>
                        <a:t>PDF/A</a:t>
                      </a:r>
                    </a:p>
                    <a:p>
                      <a:pPr algn="l"/>
                      <a:r>
                        <a:rPr lang="nl-BE" sz="2400" dirty="0"/>
                        <a:t>DOCX</a:t>
                      </a:r>
                    </a:p>
                  </a:txBody>
                  <a:tcPr/>
                </a:tc>
                <a:extLst>
                  <a:ext uri="{0D108BD9-81ED-4DB2-BD59-A6C34878D82A}">
                    <a16:rowId xmlns:a16="http://schemas.microsoft.com/office/drawing/2014/main" val="3331584660"/>
                  </a:ext>
                </a:extLst>
              </a:tr>
              <a:tr h="940837">
                <a:tc>
                  <a:txBody>
                    <a:bodyPr/>
                    <a:lstStyle/>
                    <a:p>
                      <a:pPr algn="l"/>
                      <a:r>
                        <a:rPr lang="nl-BE" sz="2400" dirty="0"/>
                        <a:t>Tabel of spreadsheet</a:t>
                      </a:r>
                    </a:p>
                  </a:txBody>
                  <a:tcPr/>
                </a:tc>
                <a:tc>
                  <a:txBody>
                    <a:bodyPr/>
                    <a:lstStyle/>
                    <a:p>
                      <a:pPr algn="l"/>
                      <a:r>
                        <a:rPr lang="nl-BE" sz="2400" dirty="0"/>
                        <a:t>ODS</a:t>
                      </a:r>
                    </a:p>
                    <a:p>
                      <a:pPr algn="l"/>
                      <a:r>
                        <a:rPr lang="nl-BE" sz="2400" dirty="0"/>
                        <a:t>XSLX</a:t>
                      </a:r>
                    </a:p>
                  </a:txBody>
                  <a:tcPr/>
                </a:tc>
                <a:extLst>
                  <a:ext uri="{0D108BD9-81ED-4DB2-BD59-A6C34878D82A}">
                    <a16:rowId xmlns:a16="http://schemas.microsoft.com/office/drawing/2014/main" val="1091424567"/>
                  </a:ext>
                </a:extLst>
              </a:tr>
              <a:tr h="940837">
                <a:tc>
                  <a:txBody>
                    <a:bodyPr/>
                    <a:lstStyle/>
                    <a:p>
                      <a:pPr algn="l"/>
                      <a:r>
                        <a:rPr lang="nl-BE" sz="2400" dirty="0"/>
                        <a:t>Presentaties</a:t>
                      </a:r>
                    </a:p>
                  </a:txBody>
                  <a:tcPr/>
                </a:tc>
                <a:tc>
                  <a:txBody>
                    <a:bodyPr/>
                    <a:lstStyle/>
                    <a:p>
                      <a:pPr algn="l"/>
                      <a:r>
                        <a:rPr lang="nl-BE" sz="2400" dirty="0"/>
                        <a:t>PDF/A</a:t>
                      </a:r>
                    </a:p>
                    <a:p>
                      <a:pPr algn="l"/>
                      <a:r>
                        <a:rPr lang="nl-BE" sz="2400" dirty="0"/>
                        <a:t>PPTX</a:t>
                      </a:r>
                    </a:p>
                  </a:txBody>
                  <a:tcPr/>
                </a:tc>
                <a:extLst>
                  <a:ext uri="{0D108BD9-81ED-4DB2-BD59-A6C34878D82A}">
                    <a16:rowId xmlns:a16="http://schemas.microsoft.com/office/drawing/2014/main" val="1963918086"/>
                  </a:ext>
                </a:extLst>
              </a:tr>
              <a:tr h="940837">
                <a:tc>
                  <a:txBody>
                    <a:bodyPr/>
                    <a:lstStyle/>
                    <a:p>
                      <a:pPr algn="l"/>
                      <a:r>
                        <a:rPr lang="nl-BE" sz="2400" dirty="0"/>
                        <a:t>Beeldbestanden</a:t>
                      </a:r>
                    </a:p>
                  </a:txBody>
                  <a:tcPr/>
                </a:tc>
                <a:tc>
                  <a:txBody>
                    <a:bodyPr/>
                    <a:lstStyle/>
                    <a:p>
                      <a:pPr algn="l"/>
                      <a:r>
                        <a:rPr lang="nl-BE" sz="2400" dirty="0"/>
                        <a:t>TIFF</a:t>
                      </a:r>
                    </a:p>
                    <a:p>
                      <a:pPr algn="l"/>
                      <a:r>
                        <a:rPr lang="nl-BE" sz="2400" dirty="0"/>
                        <a:t>JPEG en PNG</a:t>
                      </a:r>
                    </a:p>
                  </a:txBody>
                  <a:tcPr/>
                </a:tc>
                <a:extLst>
                  <a:ext uri="{0D108BD9-81ED-4DB2-BD59-A6C34878D82A}">
                    <a16:rowId xmlns:a16="http://schemas.microsoft.com/office/drawing/2014/main" val="1925901871"/>
                  </a:ext>
                </a:extLst>
              </a:tr>
            </a:tbl>
          </a:graphicData>
        </a:graphic>
      </p:graphicFrame>
    </p:spTree>
    <p:extLst>
      <p:ext uri="{BB962C8B-B14F-4D97-AF65-F5344CB8AC3E}">
        <p14:creationId xmlns:p14="http://schemas.microsoft.com/office/powerpoint/2010/main" val="4242713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61A333-37EC-4FC2-90C7-5814CE86690C}"/>
              </a:ext>
            </a:extLst>
          </p:cNvPr>
          <p:cNvSpPr>
            <a:spLocks noGrp="1"/>
          </p:cNvSpPr>
          <p:nvPr>
            <p:ph type="title"/>
          </p:nvPr>
        </p:nvSpPr>
        <p:spPr>
          <a:xfrm>
            <a:off x="838200" y="365125"/>
            <a:ext cx="10948988" cy="1325563"/>
          </a:xfrm>
        </p:spPr>
        <p:txBody>
          <a:bodyPr/>
          <a:lstStyle/>
          <a:p>
            <a:r>
              <a:rPr lang="nl-BE" dirty="0"/>
              <a:t>2.1 Bestandsformaten: overzicht</a:t>
            </a:r>
          </a:p>
        </p:txBody>
      </p:sp>
      <p:graphicFrame>
        <p:nvGraphicFramePr>
          <p:cNvPr id="4" name="Tabel 4">
            <a:extLst>
              <a:ext uri="{FF2B5EF4-FFF2-40B4-BE49-F238E27FC236}">
                <a16:creationId xmlns:a16="http://schemas.microsoft.com/office/drawing/2014/main" id="{457284D1-C1BA-498E-85C0-C7F87DEB4BA9}"/>
              </a:ext>
            </a:extLst>
          </p:cNvPr>
          <p:cNvGraphicFramePr>
            <a:graphicFrameLocks noGrp="1"/>
          </p:cNvGraphicFramePr>
          <p:nvPr>
            <p:extLst>
              <p:ext uri="{D42A27DB-BD31-4B8C-83A1-F6EECF244321}">
                <p14:modId xmlns:p14="http://schemas.microsoft.com/office/powerpoint/2010/main" val="3258928989"/>
              </p:ext>
            </p:extLst>
          </p:nvPr>
        </p:nvGraphicFramePr>
        <p:xfrm>
          <a:off x="1585913" y="1889284"/>
          <a:ext cx="8529637" cy="3092767"/>
        </p:xfrm>
        <a:graphic>
          <a:graphicData uri="http://schemas.openxmlformats.org/drawingml/2006/table">
            <a:tbl>
              <a:tblPr firstRow="1" bandRow="1">
                <a:tableStyleId>{5C22544A-7EE6-4342-B048-85BDC9FD1C3A}</a:tableStyleId>
              </a:tblPr>
              <a:tblGrid>
                <a:gridCol w="3465165">
                  <a:extLst>
                    <a:ext uri="{9D8B030D-6E8A-4147-A177-3AD203B41FA5}">
                      <a16:colId xmlns:a16="http://schemas.microsoft.com/office/drawing/2014/main" val="3492826921"/>
                    </a:ext>
                  </a:extLst>
                </a:gridCol>
                <a:gridCol w="5064472">
                  <a:extLst>
                    <a:ext uri="{9D8B030D-6E8A-4147-A177-3AD203B41FA5}">
                      <a16:colId xmlns:a16="http://schemas.microsoft.com/office/drawing/2014/main" val="1798447596"/>
                    </a:ext>
                  </a:extLst>
                </a:gridCol>
              </a:tblGrid>
              <a:tr h="623887">
                <a:tc>
                  <a:txBody>
                    <a:bodyPr/>
                    <a:lstStyle/>
                    <a:p>
                      <a:r>
                        <a:rPr lang="nl-BE" sz="2800" dirty="0"/>
                        <a:t>Soort bestand</a:t>
                      </a:r>
                    </a:p>
                  </a:txBody>
                  <a:tcPr/>
                </a:tc>
                <a:tc>
                  <a:txBody>
                    <a:bodyPr/>
                    <a:lstStyle/>
                    <a:p>
                      <a:r>
                        <a:rPr lang="nl-BE" sz="2800" dirty="0"/>
                        <a:t>Aanbevolen bestandsformaat</a:t>
                      </a:r>
                    </a:p>
                  </a:txBody>
                  <a:tcPr/>
                </a:tc>
                <a:extLst>
                  <a:ext uri="{0D108BD9-81ED-4DB2-BD59-A6C34878D82A}">
                    <a16:rowId xmlns:a16="http://schemas.microsoft.com/office/drawing/2014/main" val="746343358"/>
                  </a:ext>
                </a:extLst>
              </a:tr>
              <a:tr h="809625">
                <a:tc>
                  <a:txBody>
                    <a:bodyPr/>
                    <a:lstStyle/>
                    <a:p>
                      <a:r>
                        <a:rPr lang="nl-BE" sz="2400" dirty="0"/>
                        <a:t>Audiobestanden</a:t>
                      </a:r>
                    </a:p>
                  </a:txBody>
                  <a:tcPr/>
                </a:tc>
                <a:tc>
                  <a:txBody>
                    <a:bodyPr/>
                    <a:lstStyle/>
                    <a:p>
                      <a:r>
                        <a:rPr lang="nl-BE" sz="2400" dirty="0"/>
                        <a:t>WAV</a:t>
                      </a:r>
                    </a:p>
                    <a:p>
                      <a:r>
                        <a:rPr lang="nl-BE" sz="2400" dirty="0"/>
                        <a:t>FLAC en AIFF</a:t>
                      </a:r>
                    </a:p>
                  </a:txBody>
                  <a:tcPr/>
                </a:tc>
                <a:extLst>
                  <a:ext uri="{0D108BD9-81ED-4DB2-BD59-A6C34878D82A}">
                    <a16:rowId xmlns:a16="http://schemas.microsoft.com/office/drawing/2014/main" val="1918477328"/>
                  </a:ext>
                </a:extLst>
              </a:tr>
              <a:tr h="809625">
                <a:tc>
                  <a:txBody>
                    <a:bodyPr/>
                    <a:lstStyle/>
                    <a:p>
                      <a:r>
                        <a:rPr lang="nl-BE" sz="2400" dirty="0"/>
                        <a:t>Videobestanden</a:t>
                      </a:r>
                    </a:p>
                  </a:txBody>
                  <a:tcPr/>
                </a:tc>
                <a:tc>
                  <a:txBody>
                    <a:bodyPr/>
                    <a:lstStyle/>
                    <a:p>
                      <a:r>
                        <a:rPr lang="nl-NL" sz="2400" dirty="0"/>
                        <a:t>MKV</a:t>
                      </a:r>
                    </a:p>
                    <a:p>
                      <a:r>
                        <a:rPr lang="nl-NL" sz="2400" dirty="0"/>
                        <a:t>MXF, AVI en MOV</a:t>
                      </a:r>
                      <a:endParaRPr lang="nl-BE" sz="2400" dirty="0"/>
                    </a:p>
                  </a:txBody>
                  <a:tcPr/>
                </a:tc>
                <a:extLst>
                  <a:ext uri="{0D108BD9-81ED-4DB2-BD59-A6C34878D82A}">
                    <a16:rowId xmlns:a16="http://schemas.microsoft.com/office/drawing/2014/main" val="2943384267"/>
                  </a:ext>
                </a:extLst>
              </a:tr>
              <a:tr h="809625">
                <a:tc>
                  <a:txBody>
                    <a:bodyPr/>
                    <a:lstStyle/>
                    <a:p>
                      <a:r>
                        <a:rPr lang="nl-BE" sz="2400" dirty="0"/>
                        <a:t>E-mails en mailboxen</a:t>
                      </a:r>
                    </a:p>
                  </a:txBody>
                  <a:tcPr/>
                </a:tc>
                <a:tc>
                  <a:txBody>
                    <a:bodyPr/>
                    <a:lstStyle/>
                    <a:p>
                      <a:r>
                        <a:rPr lang="nl-NL" sz="2400" dirty="0"/>
                        <a:t>EML</a:t>
                      </a:r>
                    </a:p>
                    <a:p>
                      <a:r>
                        <a:rPr lang="nl-NL" sz="2400" dirty="0"/>
                        <a:t>MBOX</a:t>
                      </a:r>
                      <a:endParaRPr lang="nl-BE" sz="2400" dirty="0"/>
                    </a:p>
                  </a:txBody>
                  <a:tcPr/>
                </a:tc>
                <a:extLst>
                  <a:ext uri="{0D108BD9-81ED-4DB2-BD59-A6C34878D82A}">
                    <a16:rowId xmlns:a16="http://schemas.microsoft.com/office/drawing/2014/main" val="2531580620"/>
                  </a:ext>
                </a:extLst>
              </a:tr>
            </a:tbl>
          </a:graphicData>
        </a:graphic>
      </p:graphicFrame>
    </p:spTree>
    <p:extLst>
      <p:ext uri="{BB962C8B-B14F-4D97-AF65-F5344CB8AC3E}">
        <p14:creationId xmlns:p14="http://schemas.microsoft.com/office/powerpoint/2010/main" val="259981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CB6B16-C7BB-41CF-AB9B-379750CBC47E}"/>
              </a:ext>
            </a:extLst>
          </p:cNvPr>
          <p:cNvSpPr>
            <a:spLocks noGrp="1"/>
          </p:cNvSpPr>
          <p:nvPr>
            <p:ph type="title"/>
          </p:nvPr>
        </p:nvSpPr>
        <p:spPr/>
        <p:txBody>
          <a:bodyPr/>
          <a:lstStyle/>
          <a:p>
            <a:r>
              <a:rPr lang="nl-BE" dirty="0"/>
              <a:t>2.2 Bestanden benoemen</a:t>
            </a:r>
          </a:p>
        </p:txBody>
      </p:sp>
      <p:sp>
        <p:nvSpPr>
          <p:cNvPr id="3" name="Tijdelijke aanduiding voor inhoud 2">
            <a:extLst>
              <a:ext uri="{FF2B5EF4-FFF2-40B4-BE49-F238E27FC236}">
                <a16:creationId xmlns:a16="http://schemas.microsoft.com/office/drawing/2014/main" id="{2E04DD82-4BDE-42CC-88B2-62D06A074EED}"/>
              </a:ext>
            </a:extLst>
          </p:cNvPr>
          <p:cNvSpPr>
            <a:spLocks noGrp="1"/>
          </p:cNvSpPr>
          <p:nvPr>
            <p:ph idx="1"/>
          </p:nvPr>
        </p:nvSpPr>
        <p:spPr/>
        <p:txBody>
          <a:bodyPr/>
          <a:lstStyle/>
          <a:p>
            <a:r>
              <a:rPr lang="nl-BE" dirty="0"/>
              <a:t>Richtlijnen:</a:t>
            </a:r>
          </a:p>
          <a:p>
            <a:pPr lvl="1"/>
            <a:r>
              <a:rPr lang="nl-BE" dirty="0"/>
              <a:t>Betekenisvolle naamgeving</a:t>
            </a:r>
          </a:p>
          <a:p>
            <a:pPr lvl="1"/>
            <a:r>
              <a:rPr lang="nl-BE" dirty="0"/>
              <a:t>Consequente naamgeving</a:t>
            </a:r>
          </a:p>
          <a:p>
            <a:pPr lvl="1"/>
            <a:r>
              <a:rPr lang="nl-BE" dirty="0"/>
              <a:t>Gebruik volgende tekens:</a:t>
            </a:r>
          </a:p>
          <a:p>
            <a:pPr lvl="2"/>
            <a:r>
              <a:rPr lang="nl-BE" sz="2400" dirty="0"/>
              <a:t>a tot </a:t>
            </a:r>
            <a:r>
              <a:rPr lang="nl-BE" sz="2400" dirty="0" err="1"/>
              <a:t>z</a:t>
            </a:r>
            <a:r>
              <a:rPr lang="nl-BE" sz="2400" dirty="0"/>
              <a:t> (zowel hoofd- als kleine letters),</a:t>
            </a:r>
          </a:p>
          <a:p>
            <a:pPr lvl="2"/>
            <a:r>
              <a:rPr lang="nl-BE" sz="2400" dirty="0"/>
              <a:t>0 tot 9</a:t>
            </a:r>
          </a:p>
          <a:p>
            <a:pPr lvl="2"/>
            <a:r>
              <a:rPr lang="nl-BE" sz="2400" dirty="0"/>
              <a:t>_ (</a:t>
            </a:r>
            <a:r>
              <a:rPr lang="nl-BE" sz="2400" i="1" dirty="0" err="1"/>
              <a:t>underscore</a:t>
            </a:r>
            <a:r>
              <a:rPr lang="nl-BE" sz="2400" dirty="0"/>
              <a:t>) en – (liggend streepje)</a:t>
            </a:r>
          </a:p>
          <a:p>
            <a:endParaRPr lang="nl-BE" dirty="0"/>
          </a:p>
        </p:txBody>
      </p:sp>
    </p:spTree>
    <p:extLst>
      <p:ext uri="{BB962C8B-B14F-4D97-AF65-F5344CB8AC3E}">
        <p14:creationId xmlns:p14="http://schemas.microsoft.com/office/powerpoint/2010/main" val="49133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E13765-EFA3-44F5-AACD-80862594C337}"/>
              </a:ext>
            </a:extLst>
          </p:cNvPr>
          <p:cNvSpPr>
            <a:spLocks noGrp="1"/>
          </p:cNvSpPr>
          <p:nvPr>
            <p:ph type="title"/>
          </p:nvPr>
        </p:nvSpPr>
        <p:spPr/>
        <p:txBody>
          <a:bodyPr/>
          <a:lstStyle/>
          <a:p>
            <a:r>
              <a:rPr lang="nl-BE" dirty="0"/>
              <a:t>2.2 Bestanden benoemen</a:t>
            </a:r>
          </a:p>
        </p:txBody>
      </p:sp>
      <p:sp>
        <p:nvSpPr>
          <p:cNvPr id="3" name="Tijdelijke aanduiding voor inhoud 2">
            <a:extLst>
              <a:ext uri="{FF2B5EF4-FFF2-40B4-BE49-F238E27FC236}">
                <a16:creationId xmlns:a16="http://schemas.microsoft.com/office/drawing/2014/main" id="{4215C097-0B94-40CD-9CF4-59B093FD729C}"/>
              </a:ext>
            </a:extLst>
          </p:cNvPr>
          <p:cNvSpPr>
            <a:spLocks noGrp="1"/>
          </p:cNvSpPr>
          <p:nvPr>
            <p:ph idx="1"/>
          </p:nvPr>
        </p:nvSpPr>
        <p:spPr/>
        <p:txBody>
          <a:bodyPr/>
          <a:lstStyle/>
          <a:p>
            <a:r>
              <a:rPr lang="nl-NL" dirty="0"/>
              <a:t>Wat te vermijden?</a:t>
            </a:r>
          </a:p>
          <a:p>
            <a:pPr lvl="1"/>
            <a:r>
              <a:rPr lang="nl-BE" dirty="0"/>
              <a:t>Vermijd het gebruik van volgende tekens in bestandsnamen:</a:t>
            </a:r>
          </a:p>
          <a:p>
            <a:pPr lvl="2"/>
            <a:r>
              <a:rPr lang="nl-BE" sz="2400" dirty="0"/>
              <a:t>spaties</a:t>
            </a:r>
          </a:p>
          <a:p>
            <a:pPr lvl="2"/>
            <a:r>
              <a:rPr lang="nl-BE" sz="2400" dirty="0"/>
              <a:t>diakritische tekens (</a:t>
            </a:r>
            <a:r>
              <a:rPr lang="nl-BE" sz="2400" dirty="0" err="1">
                <a:solidFill>
                  <a:schemeClr val="dk1"/>
                </a:solidFill>
                <a:ea typeface="Calibri"/>
                <a:cs typeface="Calibri"/>
                <a:sym typeface="Calibri"/>
              </a:rPr>
              <a:t>éèàùç</a:t>
            </a:r>
            <a:r>
              <a:rPr lang="nl-BE" sz="2400" dirty="0">
                <a:solidFill>
                  <a:schemeClr val="dk1"/>
                </a:solidFill>
                <a:ea typeface="Calibri"/>
                <a:cs typeface="Calibri"/>
                <a:sym typeface="Calibri"/>
              </a:rPr>
              <a:t>)</a:t>
            </a:r>
            <a:endParaRPr lang="nl-BE" sz="2400" dirty="0"/>
          </a:p>
          <a:p>
            <a:pPr lvl="2"/>
            <a:r>
              <a:rPr lang="nl-BE" sz="2400" dirty="0"/>
              <a:t>speciale tekens </a:t>
            </a:r>
            <a:r>
              <a:rPr lang="nl-NL" sz="2400" dirty="0"/>
              <a:t>(</a:t>
            </a:r>
            <a:r>
              <a:rPr lang="nl-BE" sz="2400" dirty="0">
                <a:solidFill>
                  <a:schemeClr val="dk1"/>
                </a:solidFill>
                <a:ea typeface="Calibri"/>
                <a:cs typeface="Calibri"/>
                <a:sym typeface="Calibri"/>
              </a:rPr>
              <a:t>/\*%@|#$£&amp;-=&lt;&gt;)</a:t>
            </a:r>
            <a:endParaRPr lang="nl-BE" sz="2400" dirty="0"/>
          </a:p>
          <a:p>
            <a:pPr lvl="2"/>
            <a:r>
              <a:rPr lang="nl-BE" sz="2400" dirty="0"/>
              <a:t>Leestekens </a:t>
            </a:r>
            <a:r>
              <a:rPr lang="nl-NL" sz="2400" dirty="0"/>
              <a:t>(</a:t>
            </a:r>
            <a:r>
              <a:rPr lang="nl-BE" sz="2400" dirty="0">
                <a:solidFill>
                  <a:schemeClr val="dk1"/>
                </a:solidFill>
                <a:ea typeface="Calibri"/>
                <a:cs typeface="Calibri"/>
                <a:sym typeface="Calibri"/>
              </a:rPr>
              <a:t>!:?,()’;…”)</a:t>
            </a:r>
            <a:endParaRPr lang="nl-BE" sz="2400" dirty="0"/>
          </a:p>
          <a:p>
            <a:pPr lvl="1"/>
            <a:r>
              <a:rPr lang="nl-BE" dirty="0"/>
              <a:t>Geen informatie uit </a:t>
            </a:r>
            <a:r>
              <a:rPr lang="nl-BE" dirty="0" err="1"/>
              <a:t>mapniveau</a:t>
            </a:r>
            <a:r>
              <a:rPr lang="nl-BE" dirty="0"/>
              <a:t> herhalen in bestandsnaam</a:t>
            </a:r>
          </a:p>
          <a:p>
            <a:pPr lvl="1"/>
            <a:r>
              <a:rPr lang="nl-BE" dirty="0"/>
              <a:t>Vermijd te lange bestandsnamen</a:t>
            </a:r>
          </a:p>
          <a:p>
            <a:endParaRPr lang="nl-BE" dirty="0"/>
          </a:p>
        </p:txBody>
      </p:sp>
    </p:spTree>
    <p:extLst>
      <p:ext uri="{BB962C8B-B14F-4D97-AF65-F5344CB8AC3E}">
        <p14:creationId xmlns:p14="http://schemas.microsoft.com/office/powerpoint/2010/main" val="6504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1C9B4E-AFF6-421B-9F6B-68170426F478}"/>
              </a:ext>
            </a:extLst>
          </p:cNvPr>
          <p:cNvSpPr>
            <a:spLocks noGrp="1"/>
          </p:cNvSpPr>
          <p:nvPr>
            <p:ph type="title"/>
          </p:nvPr>
        </p:nvSpPr>
        <p:spPr/>
        <p:txBody>
          <a:bodyPr/>
          <a:lstStyle/>
          <a:p>
            <a:r>
              <a:rPr lang="nl-BE" dirty="0"/>
              <a:t>2.2 Bestanden benoemen</a:t>
            </a:r>
          </a:p>
        </p:txBody>
      </p:sp>
      <p:sp>
        <p:nvSpPr>
          <p:cNvPr id="3" name="Tijdelijke aanduiding voor inhoud 2">
            <a:extLst>
              <a:ext uri="{FF2B5EF4-FFF2-40B4-BE49-F238E27FC236}">
                <a16:creationId xmlns:a16="http://schemas.microsoft.com/office/drawing/2014/main" id="{BE2465E0-5A47-419D-BB3B-32C2C8C0D3F7}"/>
              </a:ext>
            </a:extLst>
          </p:cNvPr>
          <p:cNvSpPr>
            <a:spLocks noGrp="1"/>
          </p:cNvSpPr>
          <p:nvPr>
            <p:ph idx="1"/>
          </p:nvPr>
        </p:nvSpPr>
        <p:spPr/>
        <p:txBody>
          <a:bodyPr/>
          <a:lstStyle/>
          <a:p>
            <a:pPr lvl="1"/>
            <a:r>
              <a:rPr lang="nl-BE" sz="2800" dirty="0"/>
              <a:t>Belangrijke elementen:</a:t>
            </a:r>
          </a:p>
          <a:p>
            <a:pPr lvl="2"/>
            <a:r>
              <a:rPr lang="nl-BE" sz="2400" b="1" dirty="0"/>
              <a:t>Type document</a:t>
            </a:r>
          </a:p>
          <a:p>
            <a:pPr lvl="2"/>
            <a:r>
              <a:rPr lang="nl-BE" sz="2400" dirty="0"/>
              <a:t>Optioneel: verzender/ontvanger</a:t>
            </a:r>
          </a:p>
          <a:p>
            <a:pPr lvl="2"/>
            <a:r>
              <a:rPr lang="nl-BE" sz="2400" b="1" dirty="0"/>
              <a:t>Onderwerp</a:t>
            </a:r>
          </a:p>
          <a:p>
            <a:pPr lvl="2"/>
            <a:r>
              <a:rPr lang="nl-BE" sz="2400" dirty="0"/>
              <a:t>Optioneel: Eventueel versie</a:t>
            </a:r>
          </a:p>
          <a:p>
            <a:pPr lvl="2"/>
            <a:r>
              <a:rPr lang="nl-BE" sz="2400" b="1" dirty="0"/>
              <a:t>Datum: JJJJMMDD</a:t>
            </a:r>
          </a:p>
          <a:p>
            <a:pPr lvl="2"/>
            <a:r>
              <a:rPr lang="nl-BE" sz="2400" b="1" dirty="0"/>
              <a:t>Extensie</a:t>
            </a:r>
            <a:r>
              <a:rPr lang="nl-BE" sz="2400" dirty="0"/>
              <a:t> nooit veranderen!</a:t>
            </a:r>
            <a:endParaRPr lang="nl-BE" sz="2800" dirty="0"/>
          </a:p>
          <a:p>
            <a:pPr lvl="1"/>
            <a:r>
              <a:rPr lang="nl-BE" sz="2800" dirty="0"/>
              <a:t>Belang van bestandsnamen voor ordening</a:t>
            </a:r>
          </a:p>
          <a:p>
            <a:endParaRPr lang="nl-BE" dirty="0"/>
          </a:p>
        </p:txBody>
      </p:sp>
    </p:spTree>
    <p:extLst>
      <p:ext uri="{BB962C8B-B14F-4D97-AF65-F5344CB8AC3E}">
        <p14:creationId xmlns:p14="http://schemas.microsoft.com/office/powerpoint/2010/main" val="3255243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0A2971-8D02-4577-961D-1C85187CFC6C}"/>
              </a:ext>
            </a:extLst>
          </p:cNvPr>
          <p:cNvSpPr>
            <a:spLocks noGrp="1"/>
          </p:cNvSpPr>
          <p:nvPr>
            <p:ph type="title"/>
          </p:nvPr>
        </p:nvSpPr>
        <p:spPr/>
        <p:txBody>
          <a:bodyPr/>
          <a:lstStyle/>
          <a:p>
            <a:r>
              <a:rPr lang="nl-BE" dirty="0"/>
              <a:t>2.2 Bestanden benoemen</a:t>
            </a:r>
          </a:p>
        </p:txBody>
      </p:sp>
      <p:sp>
        <p:nvSpPr>
          <p:cNvPr id="3" name="Tijdelijke aanduiding voor inhoud 2">
            <a:extLst>
              <a:ext uri="{FF2B5EF4-FFF2-40B4-BE49-F238E27FC236}">
                <a16:creationId xmlns:a16="http://schemas.microsoft.com/office/drawing/2014/main" id="{1D9C60E8-C4DF-448D-B936-576DACF49ABE}"/>
              </a:ext>
            </a:extLst>
          </p:cNvPr>
          <p:cNvSpPr>
            <a:spLocks noGrp="1"/>
          </p:cNvSpPr>
          <p:nvPr>
            <p:ph idx="1"/>
          </p:nvPr>
        </p:nvSpPr>
        <p:spPr/>
        <p:txBody>
          <a:bodyPr/>
          <a:lstStyle/>
          <a:p>
            <a:r>
              <a:rPr lang="nl-NL" dirty="0"/>
              <a:t>Voorbeelden opbouw bestandsnamen:</a:t>
            </a:r>
          </a:p>
          <a:p>
            <a:pPr lvl="1"/>
            <a:r>
              <a:rPr lang="nl-NL" dirty="0"/>
              <a:t>20161120_AV_verslag.docx</a:t>
            </a:r>
          </a:p>
          <a:p>
            <a:pPr lvl="1"/>
            <a:r>
              <a:rPr lang="nl-NL" dirty="0"/>
              <a:t>Presentatie_digitaal_documentbeheer_20200528.pptx</a:t>
            </a:r>
          </a:p>
          <a:p>
            <a:pPr lvl="1"/>
            <a:r>
              <a:rPr lang="nl-NL" dirty="0"/>
              <a:t>Deelnemerslijst_ledenweekend_20191002.xslx</a:t>
            </a:r>
          </a:p>
          <a:p>
            <a:pPr lvl="1"/>
            <a:r>
              <a:rPr lang="nl-NL" dirty="0"/>
              <a:t>20150324_Handleiding_opleiding_EHBO.pdf</a:t>
            </a:r>
          </a:p>
          <a:p>
            <a:pPr lvl="1"/>
            <a:r>
              <a:rPr lang="nl-NL" dirty="0"/>
              <a:t>…</a:t>
            </a:r>
          </a:p>
          <a:p>
            <a:pPr lvl="1"/>
            <a:endParaRPr lang="nl-NL" dirty="0"/>
          </a:p>
          <a:p>
            <a:endParaRPr lang="nl-BE" dirty="0"/>
          </a:p>
        </p:txBody>
      </p:sp>
    </p:spTree>
    <p:extLst>
      <p:ext uri="{BB962C8B-B14F-4D97-AF65-F5344CB8AC3E}">
        <p14:creationId xmlns:p14="http://schemas.microsoft.com/office/powerpoint/2010/main" val="3922707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0025FB-35B7-4F50-B05A-E99BF1DC2223}"/>
              </a:ext>
            </a:extLst>
          </p:cNvPr>
          <p:cNvSpPr>
            <a:spLocks noGrp="1"/>
          </p:cNvSpPr>
          <p:nvPr>
            <p:ph type="title"/>
          </p:nvPr>
        </p:nvSpPr>
        <p:spPr/>
        <p:txBody>
          <a:bodyPr/>
          <a:lstStyle/>
          <a:p>
            <a:r>
              <a:rPr lang="nl-BE" dirty="0"/>
              <a:t>2.2 Bestanden benoemen: versiebeheer</a:t>
            </a:r>
          </a:p>
        </p:txBody>
      </p:sp>
      <p:sp>
        <p:nvSpPr>
          <p:cNvPr id="3" name="Tijdelijke aanduiding voor inhoud 2">
            <a:extLst>
              <a:ext uri="{FF2B5EF4-FFF2-40B4-BE49-F238E27FC236}">
                <a16:creationId xmlns:a16="http://schemas.microsoft.com/office/drawing/2014/main" id="{DC358906-CF9F-44AF-A0D1-8D8A501C31A4}"/>
              </a:ext>
            </a:extLst>
          </p:cNvPr>
          <p:cNvSpPr>
            <a:spLocks noGrp="1"/>
          </p:cNvSpPr>
          <p:nvPr>
            <p:ph idx="1"/>
          </p:nvPr>
        </p:nvSpPr>
        <p:spPr>
          <a:xfrm>
            <a:off x="838200" y="1825625"/>
            <a:ext cx="10515600" cy="4667250"/>
          </a:xfrm>
        </p:spPr>
        <p:txBody>
          <a:bodyPr/>
          <a:lstStyle/>
          <a:p>
            <a:r>
              <a:rPr lang="nl-BE" dirty="0"/>
              <a:t>Versie kan ook aangegeven worden in de bestandsnaam</a:t>
            </a:r>
          </a:p>
          <a:p>
            <a:endParaRPr lang="nl-BE" dirty="0"/>
          </a:p>
          <a:p>
            <a:r>
              <a:rPr lang="nl-BE" dirty="0"/>
              <a:t>Verschillende stadia:</a:t>
            </a:r>
          </a:p>
          <a:p>
            <a:pPr lvl="1"/>
            <a:r>
              <a:rPr lang="nl-BE" sz="2800" dirty="0"/>
              <a:t>Klad = voorbereidend document</a:t>
            </a:r>
          </a:p>
          <a:p>
            <a:pPr lvl="2"/>
            <a:r>
              <a:rPr lang="nl-BE" sz="2400" dirty="0"/>
              <a:t>voor persoonlijk gebruik, lokaal bewaren</a:t>
            </a:r>
          </a:p>
          <a:p>
            <a:pPr marL="914400" lvl="2" indent="0">
              <a:buNone/>
            </a:pPr>
            <a:endParaRPr lang="nl-BE" sz="2400" dirty="0"/>
          </a:p>
          <a:p>
            <a:pPr lvl="1"/>
            <a:r>
              <a:rPr lang="nl-BE" sz="2800" b="1" dirty="0"/>
              <a:t>Concept</a:t>
            </a:r>
            <a:r>
              <a:rPr lang="nl-BE" sz="2800" dirty="0"/>
              <a:t> = eerste versie van een document</a:t>
            </a:r>
          </a:p>
          <a:p>
            <a:pPr lvl="2"/>
            <a:r>
              <a:rPr lang="nl-BE" sz="2400" dirty="0"/>
              <a:t>voor gedeeld gebruik, centraal bewaren</a:t>
            </a:r>
          </a:p>
          <a:p>
            <a:pPr lvl="1"/>
            <a:r>
              <a:rPr lang="nl-BE" sz="2800" b="1" dirty="0"/>
              <a:t>Definitieve versie </a:t>
            </a:r>
            <a:r>
              <a:rPr lang="nl-BE" sz="2800" dirty="0"/>
              <a:t>= finaal document</a:t>
            </a:r>
          </a:p>
          <a:p>
            <a:pPr lvl="2"/>
            <a:r>
              <a:rPr lang="nl-BE" sz="2400" dirty="0"/>
              <a:t>voor gedeeld gebruik, centraal bewaren</a:t>
            </a:r>
          </a:p>
        </p:txBody>
      </p:sp>
    </p:spTree>
    <p:extLst>
      <p:ext uri="{BB962C8B-B14F-4D97-AF65-F5344CB8AC3E}">
        <p14:creationId xmlns:p14="http://schemas.microsoft.com/office/powerpoint/2010/main" val="1953739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64F76C-403E-4382-A55D-0B0456EBC5B0}"/>
              </a:ext>
            </a:extLst>
          </p:cNvPr>
          <p:cNvSpPr>
            <a:spLocks noGrp="1"/>
          </p:cNvSpPr>
          <p:nvPr>
            <p:ph type="title"/>
          </p:nvPr>
        </p:nvSpPr>
        <p:spPr/>
        <p:txBody>
          <a:bodyPr/>
          <a:lstStyle/>
          <a:p>
            <a:r>
              <a:rPr lang="nl-BE" dirty="0"/>
              <a:t>2.2 Bestanden benoemen: versiebeheer</a:t>
            </a:r>
          </a:p>
        </p:txBody>
      </p:sp>
      <p:sp>
        <p:nvSpPr>
          <p:cNvPr id="3" name="Tijdelijke aanduiding voor inhoud 2">
            <a:extLst>
              <a:ext uri="{FF2B5EF4-FFF2-40B4-BE49-F238E27FC236}">
                <a16:creationId xmlns:a16="http://schemas.microsoft.com/office/drawing/2014/main" id="{4C92D12F-65B8-40E9-A57D-E9815AB0E2C4}"/>
              </a:ext>
            </a:extLst>
          </p:cNvPr>
          <p:cNvSpPr>
            <a:spLocks noGrp="1"/>
          </p:cNvSpPr>
          <p:nvPr>
            <p:ph idx="1"/>
          </p:nvPr>
        </p:nvSpPr>
        <p:spPr/>
        <p:txBody>
          <a:bodyPr>
            <a:normAutofit fontScale="77500" lnSpcReduction="20000"/>
          </a:bodyPr>
          <a:lstStyle/>
          <a:p>
            <a:pPr marL="0" lvl="0" indent="0">
              <a:spcBef>
                <a:spcPts val="0"/>
              </a:spcBef>
              <a:buClr>
                <a:schemeClr val="dk1"/>
              </a:buClr>
              <a:buSzPts val="2800"/>
              <a:buNone/>
            </a:pPr>
            <a:r>
              <a:rPr lang="nl-BE" u="sng" dirty="0">
                <a:solidFill>
                  <a:schemeClr val="dk1"/>
                </a:solidFill>
                <a:ea typeface="Calibri"/>
                <a:cs typeface="Calibri"/>
                <a:sym typeface="Calibri"/>
              </a:rPr>
              <a:t>Versienummer</a:t>
            </a:r>
            <a:endParaRPr lang="nl-BE" dirty="0"/>
          </a:p>
          <a:p>
            <a:pPr lvl="0">
              <a:buClr>
                <a:schemeClr val="dk1"/>
              </a:buClr>
              <a:buSzPts val="2800"/>
              <a:buFont typeface="Arial"/>
              <a:buChar char="•"/>
            </a:pPr>
            <a:r>
              <a:rPr lang="nl-BE" dirty="0">
                <a:solidFill>
                  <a:schemeClr val="dk1"/>
                </a:solidFill>
                <a:ea typeface="Calibri"/>
                <a:cs typeface="Calibri"/>
                <a:sym typeface="Calibri"/>
              </a:rPr>
              <a:t>Concept			→	Versie 0.1	→	V0_1</a:t>
            </a:r>
          </a:p>
          <a:p>
            <a:pPr lvl="0">
              <a:buClr>
                <a:schemeClr val="dk1"/>
              </a:buClr>
              <a:buSzPts val="2800"/>
              <a:buFont typeface="Arial"/>
              <a:buChar char="•"/>
            </a:pPr>
            <a:r>
              <a:rPr lang="nl-BE" dirty="0">
                <a:solidFill>
                  <a:schemeClr val="dk1"/>
                </a:solidFill>
                <a:ea typeface="Calibri"/>
                <a:cs typeface="Calibri"/>
                <a:sym typeface="Calibri"/>
              </a:rPr>
              <a:t>Aangepast concept		→	Versie 0.2	→	V0_2</a:t>
            </a:r>
          </a:p>
          <a:p>
            <a:pPr marL="0" lvl="0" indent="0">
              <a:buClr>
                <a:schemeClr val="dk1"/>
              </a:buClr>
              <a:buSzPts val="2800"/>
              <a:buNone/>
            </a:pPr>
            <a:endParaRPr lang="nl-BE" dirty="0"/>
          </a:p>
          <a:p>
            <a:pPr lvl="0">
              <a:buClr>
                <a:schemeClr val="dk1"/>
              </a:buClr>
              <a:buSzPts val="2800"/>
              <a:buFont typeface="Arial"/>
              <a:buChar char="•"/>
            </a:pPr>
            <a:r>
              <a:rPr lang="nl-BE" dirty="0">
                <a:solidFill>
                  <a:schemeClr val="dk1"/>
                </a:solidFill>
                <a:ea typeface="Calibri"/>
                <a:cs typeface="Calibri"/>
                <a:sym typeface="Calibri"/>
              </a:rPr>
              <a:t>Finaal document		→	Versie 1.0	→	V1_0</a:t>
            </a:r>
            <a:endParaRPr lang="nl-BE" dirty="0"/>
          </a:p>
          <a:p>
            <a:pPr lvl="0">
              <a:buClr>
                <a:schemeClr val="dk1"/>
              </a:buClr>
              <a:buSzPts val="2800"/>
              <a:buFont typeface="Arial"/>
              <a:buChar char="•"/>
            </a:pPr>
            <a:r>
              <a:rPr lang="nl-BE" dirty="0">
                <a:solidFill>
                  <a:schemeClr val="dk1"/>
                </a:solidFill>
                <a:ea typeface="Calibri"/>
                <a:cs typeface="Calibri"/>
                <a:sym typeface="Calibri"/>
              </a:rPr>
              <a:t>Aangepast document		→	Versie 1.1	→	V1_1</a:t>
            </a:r>
            <a:endParaRPr lang="nl-BE" dirty="0"/>
          </a:p>
          <a:p>
            <a:pPr lvl="0">
              <a:buClr>
                <a:schemeClr val="dk1"/>
              </a:buClr>
              <a:buSzPts val="2800"/>
              <a:buFont typeface="Arial"/>
              <a:buChar char="•"/>
            </a:pPr>
            <a:r>
              <a:rPr lang="nl-BE" dirty="0">
                <a:solidFill>
                  <a:schemeClr val="dk1"/>
                </a:solidFill>
                <a:ea typeface="Calibri"/>
                <a:cs typeface="Calibri"/>
                <a:sym typeface="Calibri"/>
              </a:rPr>
              <a:t>Finaal document		→	Versie 2.0	→	V2_0</a:t>
            </a:r>
            <a:endParaRPr lang="nl-BE" dirty="0"/>
          </a:p>
          <a:p>
            <a:pPr marL="0" lvl="0" indent="0">
              <a:buClr>
                <a:schemeClr val="dk1"/>
              </a:buClr>
              <a:buSzPts val="2800"/>
              <a:buNone/>
            </a:pPr>
            <a:endParaRPr lang="nl-BE" dirty="0">
              <a:solidFill>
                <a:schemeClr val="dk1"/>
              </a:solidFill>
              <a:ea typeface="Calibri"/>
              <a:cs typeface="Calibri"/>
              <a:sym typeface="Calibri"/>
            </a:endParaRPr>
          </a:p>
          <a:p>
            <a:pPr marL="0" lvl="0" indent="0">
              <a:buClr>
                <a:schemeClr val="dk1"/>
              </a:buClr>
              <a:buSzPts val="2800"/>
              <a:buNone/>
            </a:pPr>
            <a:r>
              <a:rPr lang="nl-BE" u="sng" dirty="0">
                <a:solidFill>
                  <a:schemeClr val="dk1"/>
                </a:solidFill>
                <a:ea typeface="Calibri"/>
                <a:cs typeface="Calibri"/>
                <a:sym typeface="Calibri"/>
              </a:rPr>
              <a:t>Voorbeeld</a:t>
            </a:r>
            <a:endParaRPr lang="nl-BE" dirty="0"/>
          </a:p>
          <a:p>
            <a:pPr>
              <a:buClr>
                <a:schemeClr val="dk1"/>
              </a:buClr>
              <a:buSzPts val="2800"/>
            </a:pPr>
            <a:r>
              <a:rPr lang="nl-BE" dirty="0">
                <a:solidFill>
                  <a:schemeClr val="dk1"/>
                </a:solidFill>
                <a:ea typeface="Calibri"/>
                <a:cs typeface="Calibri"/>
                <a:sym typeface="Calibri"/>
              </a:rPr>
              <a:t>Jaarverslag_2016_V0_1.pdf</a:t>
            </a:r>
          </a:p>
          <a:p>
            <a:pPr>
              <a:buClr>
                <a:schemeClr val="dk1"/>
              </a:buClr>
              <a:buSzPts val="2800"/>
            </a:pPr>
            <a:r>
              <a:rPr lang="nl-BE" dirty="0">
                <a:solidFill>
                  <a:schemeClr val="dk1"/>
                </a:solidFill>
                <a:ea typeface="Calibri"/>
                <a:cs typeface="Calibri"/>
                <a:sym typeface="Calibri"/>
              </a:rPr>
              <a:t>Ledenlijst_2018_V1_0.xslx</a:t>
            </a:r>
          </a:p>
          <a:p>
            <a:pPr>
              <a:buClr>
                <a:schemeClr val="dk1"/>
              </a:buClr>
              <a:buSzPts val="2800"/>
            </a:pPr>
            <a:r>
              <a:rPr lang="nl-BE" dirty="0">
                <a:solidFill>
                  <a:schemeClr val="dk1"/>
                </a:solidFill>
                <a:ea typeface="Calibri"/>
                <a:cs typeface="Calibri"/>
                <a:sym typeface="Calibri"/>
              </a:rPr>
              <a:t>Nieuwsbrief_202003_V1_1.docx</a:t>
            </a:r>
          </a:p>
          <a:p>
            <a:endParaRPr lang="nl-BE" dirty="0"/>
          </a:p>
        </p:txBody>
      </p:sp>
    </p:spTree>
    <p:extLst>
      <p:ext uri="{BB962C8B-B14F-4D97-AF65-F5344CB8AC3E}">
        <p14:creationId xmlns:p14="http://schemas.microsoft.com/office/powerpoint/2010/main" val="1253578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1CC308-51A6-4BCA-B283-8928FC2A84D9}"/>
              </a:ext>
            </a:extLst>
          </p:cNvPr>
          <p:cNvSpPr>
            <a:spLocks noGrp="1"/>
          </p:cNvSpPr>
          <p:nvPr>
            <p:ph type="title"/>
          </p:nvPr>
        </p:nvSpPr>
        <p:spPr/>
        <p:txBody>
          <a:bodyPr/>
          <a:lstStyle/>
          <a:p>
            <a:r>
              <a:rPr lang="nl-BE" dirty="0"/>
              <a:t>2.3 Digitale mappenstructuur </a:t>
            </a:r>
          </a:p>
        </p:txBody>
      </p:sp>
      <p:sp>
        <p:nvSpPr>
          <p:cNvPr id="3" name="Tijdelijke aanduiding voor inhoud 2">
            <a:extLst>
              <a:ext uri="{FF2B5EF4-FFF2-40B4-BE49-F238E27FC236}">
                <a16:creationId xmlns:a16="http://schemas.microsoft.com/office/drawing/2014/main" id="{F59C5013-D0D0-44D7-A678-4997234F10E7}"/>
              </a:ext>
            </a:extLst>
          </p:cNvPr>
          <p:cNvSpPr>
            <a:spLocks noGrp="1"/>
          </p:cNvSpPr>
          <p:nvPr>
            <p:ph idx="1"/>
          </p:nvPr>
        </p:nvSpPr>
        <p:spPr>
          <a:xfrm>
            <a:off x="838200" y="1825625"/>
            <a:ext cx="6276975" cy="4351338"/>
          </a:xfrm>
        </p:spPr>
        <p:txBody>
          <a:bodyPr>
            <a:normAutofit/>
          </a:bodyPr>
          <a:lstStyle/>
          <a:p>
            <a:r>
              <a:rPr lang="nl-BE" dirty="0"/>
              <a:t>Centrale mappenstructuur</a:t>
            </a:r>
          </a:p>
          <a:p>
            <a:pPr lvl="1"/>
            <a:r>
              <a:rPr lang="nl-BE" dirty="0"/>
              <a:t>Vergelijkbaar aan de ordening van analoge stukken</a:t>
            </a:r>
          </a:p>
          <a:p>
            <a:pPr lvl="1"/>
            <a:r>
              <a:rPr lang="nl-BE" dirty="0"/>
              <a:t>Centraal opslaan</a:t>
            </a:r>
          </a:p>
          <a:p>
            <a:pPr lvl="1"/>
            <a:r>
              <a:rPr lang="nl-BE" dirty="0"/>
              <a:t>Toegankelijkheid</a:t>
            </a:r>
          </a:p>
          <a:p>
            <a:pPr lvl="1"/>
            <a:r>
              <a:rPr lang="nl-BE" dirty="0"/>
              <a:t>Vindbaarheid</a:t>
            </a:r>
          </a:p>
          <a:p>
            <a:pPr lvl="1"/>
            <a:r>
              <a:rPr lang="nl-BE" dirty="0"/>
              <a:t>Continuïteit</a:t>
            </a:r>
          </a:p>
          <a:p>
            <a:pPr lvl="1"/>
            <a:r>
              <a:rPr lang="nl-BE" dirty="0"/>
              <a:t>Bruikbaarheid</a:t>
            </a:r>
          </a:p>
          <a:p>
            <a:pPr lvl="1"/>
            <a:r>
              <a:rPr lang="nl-BE" dirty="0"/>
              <a:t>Duidelijk afsprakenkader</a:t>
            </a:r>
          </a:p>
          <a:p>
            <a:endParaRPr lang="nl-BE" dirty="0"/>
          </a:p>
        </p:txBody>
      </p:sp>
      <p:pic>
        <p:nvPicPr>
          <p:cNvPr id="5" name="Afbeelding 4">
            <a:extLst>
              <a:ext uri="{FF2B5EF4-FFF2-40B4-BE49-F238E27FC236}">
                <a16:creationId xmlns:a16="http://schemas.microsoft.com/office/drawing/2014/main" id="{AE9F3C4F-AF9E-4E81-9536-FCE2AD25E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713" y="1336524"/>
            <a:ext cx="4456562" cy="4956478"/>
          </a:xfrm>
          <a:prstGeom prst="rect">
            <a:avLst/>
          </a:prstGeom>
        </p:spPr>
      </p:pic>
    </p:spTree>
    <p:extLst>
      <p:ext uri="{BB962C8B-B14F-4D97-AF65-F5344CB8AC3E}">
        <p14:creationId xmlns:p14="http://schemas.microsoft.com/office/powerpoint/2010/main" val="1537568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78ED9D-951D-44F8-9A8E-990CF9D8738E}"/>
              </a:ext>
            </a:extLst>
          </p:cNvPr>
          <p:cNvSpPr>
            <a:spLocks noGrp="1"/>
          </p:cNvSpPr>
          <p:nvPr>
            <p:ph type="title"/>
          </p:nvPr>
        </p:nvSpPr>
        <p:spPr/>
        <p:txBody>
          <a:bodyPr/>
          <a:lstStyle/>
          <a:p>
            <a:r>
              <a:rPr lang="nl-BE" dirty="0"/>
              <a:t>2.3 Digitale mappenstructuur </a:t>
            </a:r>
          </a:p>
        </p:txBody>
      </p:sp>
      <p:sp>
        <p:nvSpPr>
          <p:cNvPr id="3" name="Tijdelijke aanduiding voor inhoud 2">
            <a:extLst>
              <a:ext uri="{FF2B5EF4-FFF2-40B4-BE49-F238E27FC236}">
                <a16:creationId xmlns:a16="http://schemas.microsoft.com/office/drawing/2014/main" id="{5EC8C84A-495F-4BC6-A56E-D4492D0C5688}"/>
              </a:ext>
            </a:extLst>
          </p:cNvPr>
          <p:cNvSpPr>
            <a:spLocks noGrp="1"/>
          </p:cNvSpPr>
          <p:nvPr>
            <p:ph idx="1"/>
          </p:nvPr>
        </p:nvSpPr>
        <p:spPr>
          <a:xfrm>
            <a:off x="838200" y="1825624"/>
            <a:ext cx="5505450" cy="4532313"/>
          </a:xfrm>
        </p:spPr>
        <p:txBody>
          <a:bodyPr/>
          <a:lstStyle/>
          <a:p>
            <a:r>
              <a:rPr lang="nl-BE" dirty="0"/>
              <a:t>Algemene principes:</a:t>
            </a:r>
          </a:p>
          <a:p>
            <a:pPr lvl="1"/>
            <a:r>
              <a:rPr lang="nl-BE" dirty="0"/>
              <a:t>Hiërarchische en overkoepelende boomstructuur</a:t>
            </a:r>
          </a:p>
          <a:p>
            <a:pPr lvl="1"/>
            <a:r>
              <a:rPr lang="nl-BE" dirty="0"/>
              <a:t>Van algemeen naar bijzonder</a:t>
            </a:r>
          </a:p>
          <a:p>
            <a:pPr lvl="1"/>
            <a:r>
              <a:rPr lang="nl-BE" dirty="0"/>
              <a:t>Logische structuur, bij voorkeur op basis van functies (van faciliterende functies naar </a:t>
            </a:r>
            <a:r>
              <a:rPr lang="nl-BE" i="1" dirty="0" err="1"/>
              <a:t>core</a:t>
            </a:r>
            <a:r>
              <a:rPr lang="nl-BE" i="1" dirty="0"/>
              <a:t> business</a:t>
            </a:r>
            <a:r>
              <a:rPr lang="nl-BE" dirty="0"/>
              <a:t>), taken en activiteiten</a:t>
            </a:r>
          </a:p>
          <a:p>
            <a:endParaRPr lang="nl-BE" dirty="0"/>
          </a:p>
        </p:txBody>
      </p:sp>
    </p:spTree>
    <p:extLst>
      <p:ext uri="{BB962C8B-B14F-4D97-AF65-F5344CB8AC3E}">
        <p14:creationId xmlns:p14="http://schemas.microsoft.com/office/powerpoint/2010/main" val="4076447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94FCD-1CE8-4A03-A65F-FC55B12CE883}"/>
              </a:ext>
            </a:extLst>
          </p:cNvPr>
          <p:cNvSpPr>
            <a:spLocks noGrp="1"/>
          </p:cNvSpPr>
          <p:nvPr>
            <p:ph type="title"/>
          </p:nvPr>
        </p:nvSpPr>
        <p:spPr/>
        <p:txBody>
          <a:bodyPr/>
          <a:lstStyle/>
          <a:p>
            <a:r>
              <a:rPr lang="nl-BE" dirty="0"/>
              <a:t>Inhoud</a:t>
            </a:r>
          </a:p>
        </p:txBody>
      </p:sp>
      <p:sp>
        <p:nvSpPr>
          <p:cNvPr id="3" name="Tijdelijke aanduiding voor inhoud 2">
            <a:extLst>
              <a:ext uri="{FF2B5EF4-FFF2-40B4-BE49-F238E27FC236}">
                <a16:creationId xmlns:a16="http://schemas.microsoft.com/office/drawing/2014/main" id="{C0AEE071-10FA-4166-84B1-70239740F57F}"/>
              </a:ext>
            </a:extLst>
          </p:cNvPr>
          <p:cNvSpPr>
            <a:spLocks noGrp="1"/>
          </p:cNvSpPr>
          <p:nvPr>
            <p:ph idx="1"/>
          </p:nvPr>
        </p:nvSpPr>
        <p:spPr/>
        <p:txBody>
          <a:bodyPr/>
          <a:lstStyle/>
          <a:p>
            <a:pPr marL="0" indent="0">
              <a:buNone/>
            </a:pPr>
            <a:r>
              <a:rPr lang="nl-BE" dirty="0"/>
              <a:t>0. Voorstelling AMVB</a:t>
            </a:r>
          </a:p>
          <a:p>
            <a:pPr marL="514350" indent="-514350">
              <a:buAutoNum type="arabicPeriod"/>
            </a:pPr>
            <a:r>
              <a:rPr lang="nl-BE" dirty="0"/>
              <a:t>Belang van duurzaam digitaal werken</a:t>
            </a:r>
          </a:p>
          <a:p>
            <a:pPr marL="514350" indent="-514350">
              <a:buAutoNum type="arabicPeriod"/>
            </a:pPr>
            <a:r>
              <a:rPr lang="nl-BE" dirty="0"/>
              <a:t>Creëren, ordenen en benoemen </a:t>
            </a:r>
          </a:p>
          <a:p>
            <a:pPr lvl="1"/>
            <a:r>
              <a:rPr lang="nl-BE" dirty="0"/>
              <a:t>Digitale bestanden creëren</a:t>
            </a:r>
          </a:p>
          <a:p>
            <a:pPr lvl="1"/>
            <a:r>
              <a:rPr lang="nl-BE" dirty="0"/>
              <a:t>Digitale bestanden benoemen</a:t>
            </a:r>
          </a:p>
          <a:p>
            <a:pPr lvl="1"/>
            <a:r>
              <a:rPr lang="nl-BE" dirty="0"/>
              <a:t>Digitale mappenstructuur</a:t>
            </a:r>
          </a:p>
          <a:p>
            <a:pPr marL="0" indent="0">
              <a:buNone/>
            </a:pPr>
            <a:r>
              <a:rPr lang="nl-BE" dirty="0"/>
              <a:t>3. Digitale opslag en beveiliging</a:t>
            </a:r>
          </a:p>
          <a:p>
            <a:pPr marL="0" indent="0">
              <a:buNone/>
            </a:pPr>
            <a:r>
              <a:rPr lang="nl-BE" dirty="0"/>
              <a:t>4. Conclusie</a:t>
            </a:r>
          </a:p>
          <a:p>
            <a:pPr marL="457200" lvl="1" indent="0">
              <a:buNone/>
            </a:pPr>
            <a:endParaRPr lang="nl-BE" dirty="0"/>
          </a:p>
          <a:p>
            <a:pPr lvl="1"/>
            <a:endParaRPr lang="nl-BE" dirty="0"/>
          </a:p>
          <a:p>
            <a:endParaRPr lang="nl-BE" dirty="0"/>
          </a:p>
        </p:txBody>
      </p:sp>
    </p:spTree>
    <p:extLst>
      <p:ext uri="{BB962C8B-B14F-4D97-AF65-F5344CB8AC3E}">
        <p14:creationId xmlns:p14="http://schemas.microsoft.com/office/powerpoint/2010/main" val="2705502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E6A4BB-A7B1-4F22-9735-BB8FC9F6F5A0}"/>
              </a:ext>
            </a:extLst>
          </p:cNvPr>
          <p:cNvSpPr>
            <a:spLocks noGrp="1"/>
          </p:cNvSpPr>
          <p:nvPr>
            <p:ph type="title"/>
          </p:nvPr>
        </p:nvSpPr>
        <p:spPr/>
        <p:txBody>
          <a:bodyPr/>
          <a:lstStyle/>
          <a:p>
            <a:r>
              <a:rPr lang="nl-BE" dirty="0"/>
              <a:t>2.3 Digitale mappenstructuur </a:t>
            </a:r>
          </a:p>
        </p:txBody>
      </p:sp>
      <p:sp>
        <p:nvSpPr>
          <p:cNvPr id="3" name="Tijdelijke aanduiding voor inhoud 2">
            <a:extLst>
              <a:ext uri="{FF2B5EF4-FFF2-40B4-BE49-F238E27FC236}">
                <a16:creationId xmlns:a16="http://schemas.microsoft.com/office/drawing/2014/main" id="{8106CECD-0E28-4AA0-80A5-E117CB7E9D5C}"/>
              </a:ext>
            </a:extLst>
          </p:cNvPr>
          <p:cNvSpPr>
            <a:spLocks noGrp="1"/>
          </p:cNvSpPr>
          <p:nvPr>
            <p:ph idx="1"/>
          </p:nvPr>
        </p:nvSpPr>
        <p:spPr/>
        <p:txBody>
          <a:bodyPr/>
          <a:lstStyle/>
          <a:p>
            <a:r>
              <a:rPr lang="nl-BE" dirty="0"/>
              <a:t>Praktische tips:</a:t>
            </a:r>
          </a:p>
          <a:p>
            <a:pPr lvl="1"/>
            <a:r>
              <a:rPr lang="nl-BE" dirty="0"/>
              <a:t>Beperk het niveaus in de boomstructuur tot een vijftal (max. 8)</a:t>
            </a:r>
          </a:p>
          <a:p>
            <a:pPr lvl="1"/>
            <a:r>
              <a:rPr lang="nl-BE" dirty="0"/>
              <a:t>Beperk het aantal tekens in de </a:t>
            </a:r>
            <a:r>
              <a:rPr lang="nl-BE" i="1" dirty="0" err="1"/>
              <a:t>pathname</a:t>
            </a:r>
            <a:r>
              <a:rPr lang="nl-BE" i="1" dirty="0"/>
              <a:t> </a:t>
            </a:r>
            <a:r>
              <a:rPr lang="nl-BE" dirty="0"/>
              <a:t>tot 255</a:t>
            </a:r>
          </a:p>
          <a:p>
            <a:pPr lvl="1"/>
            <a:r>
              <a:rPr lang="nl-BE" dirty="0"/>
              <a:t>Mapnamen mogen niet herhaald worden</a:t>
            </a:r>
          </a:p>
          <a:p>
            <a:pPr lvl="1"/>
            <a:r>
              <a:rPr lang="nl-BE" dirty="0"/>
              <a:t>Vermijd het gebruik van mapnamen zoals “varia” of “allerlei”</a:t>
            </a:r>
          </a:p>
          <a:p>
            <a:pPr lvl="1"/>
            <a:r>
              <a:rPr lang="nl-BE" dirty="0"/>
              <a:t>Om een functionele ordening vorm te geven, kan je in de mapnamen gebruik maken van cijfers (automatische ordening)</a:t>
            </a:r>
          </a:p>
          <a:p>
            <a:endParaRPr lang="nl-BE" dirty="0"/>
          </a:p>
        </p:txBody>
      </p:sp>
    </p:spTree>
    <p:extLst>
      <p:ext uri="{BB962C8B-B14F-4D97-AF65-F5344CB8AC3E}">
        <p14:creationId xmlns:p14="http://schemas.microsoft.com/office/powerpoint/2010/main" val="3680611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C3C3B1-072E-4594-BB75-61667BA0702B}"/>
              </a:ext>
            </a:extLst>
          </p:cNvPr>
          <p:cNvSpPr>
            <a:spLocks noGrp="1"/>
          </p:cNvSpPr>
          <p:nvPr>
            <p:ph type="title"/>
          </p:nvPr>
        </p:nvSpPr>
        <p:spPr/>
        <p:txBody>
          <a:bodyPr/>
          <a:lstStyle/>
          <a:p>
            <a:r>
              <a:rPr lang="nl-BE" i="1" dirty="0"/>
              <a:t>Tussentijdse conclusie</a:t>
            </a:r>
          </a:p>
        </p:txBody>
      </p:sp>
      <p:sp>
        <p:nvSpPr>
          <p:cNvPr id="3" name="Tijdelijke aanduiding voor inhoud 2">
            <a:extLst>
              <a:ext uri="{FF2B5EF4-FFF2-40B4-BE49-F238E27FC236}">
                <a16:creationId xmlns:a16="http://schemas.microsoft.com/office/drawing/2014/main" id="{01E76A97-7AD8-4F50-8A07-085419157863}"/>
              </a:ext>
            </a:extLst>
          </p:cNvPr>
          <p:cNvSpPr>
            <a:spLocks noGrp="1"/>
          </p:cNvSpPr>
          <p:nvPr>
            <p:ph idx="1"/>
          </p:nvPr>
        </p:nvSpPr>
        <p:spPr/>
        <p:txBody>
          <a:bodyPr>
            <a:normAutofit lnSpcReduction="10000"/>
          </a:bodyPr>
          <a:lstStyle/>
          <a:p>
            <a:r>
              <a:rPr lang="nl-BE" dirty="0"/>
              <a:t>Belang van digitale duurzaamheid!</a:t>
            </a:r>
          </a:p>
          <a:p>
            <a:endParaRPr lang="nl-BE" dirty="0"/>
          </a:p>
          <a:p>
            <a:r>
              <a:rPr lang="nl-BE" dirty="0"/>
              <a:t>Basisprincipes met betrekking tot:</a:t>
            </a:r>
          </a:p>
          <a:p>
            <a:pPr lvl="1"/>
            <a:r>
              <a:rPr lang="nl-BE" dirty="0"/>
              <a:t>Het goede bestandsformaat kiezen met het oog op preservering</a:t>
            </a:r>
          </a:p>
          <a:p>
            <a:pPr lvl="1"/>
            <a:r>
              <a:rPr lang="nl-BE" dirty="0"/>
              <a:t>Bestandsnamen: wees consequent in het gebruik, doe aan versiebeheer</a:t>
            </a:r>
          </a:p>
          <a:p>
            <a:pPr lvl="1"/>
            <a:r>
              <a:rPr lang="nl-BE" dirty="0"/>
              <a:t>Een centrale mappenstructuur opstellen: geef de werking van de organisatie weer in een logisch opgebouwde mappenstructuur</a:t>
            </a:r>
          </a:p>
          <a:p>
            <a:pPr marL="0" indent="0">
              <a:buNone/>
            </a:pPr>
            <a:endParaRPr lang="nl-BE" dirty="0"/>
          </a:p>
          <a:p>
            <a:r>
              <a:rPr lang="nl-BE" dirty="0"/>
              <a:t>Deze principes zullen bijdragen tot een betere bewaring van digitale documenten op lange termijn!</a:t>
            </a:r>
          </a:p>
          <a:p>
            <a:pPr lvl="1"/>
            <a:endParaRPr lang="nl-BE" dirty="0"/>
          </a:p>
          <a:p>
            <a:pPr lvl="1"/>
            <a:endParaRPr lang="nl-BE" dirty="0"/>
          </a:p>
        </p:txBody>
      </p:sp>
    </p:spTree>
    <p:extLst>
      <p:ext uri="{BB962C8B-B14F-4D97-AF65-F5344CB8AC3E}">
        <p14:creationId xmlns:p14="http://schemas.microsoft.com/office/powerpoint/2010/main" val="1556217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455C43-CFBD-43F7-B0A3-2A170003E577}"/>
              </a:ext>
            </a:extLst>
          </p:cNvPr>
          <p:cNvSpPr>
            <a:spLocks noGrp="1"/>
          </p:cNvSpPr>
          <p:nvPr>
            <p:ph type="title"/>
          </p:nvPr>
        </p:nvSpPr>
        <p:spPr/>
        <p:txBody>
          <a:bodyPr/>
          <a:lstStyle/>
          <a:p>
            <a:r>
              <a:rPr lang="nl-NL" dirty="0"/>
              <a:t>Overzicht</a:t>
            </a:r>
            <a:endParaRPr lang="nl-BE" dirty="0"/>
          </a:p>
        </p:txBody>
      </p:sp>
      <p:sp>
        <p:nvSpPr>
          <p:cNvPr id="3" name="Tijdelijke aanduiding voor inhoud 2">
            <a:extLst>
              <a:ext uri="{FF2B5EF4-FFF2-40B4-BE49-F238E27FC236}">
                <a16:creationId xmlns:a16="http://schemas.microsoft.com/office/drawing/2014/main" id="{546552E9-4F76-44BF-B186-E1F50E4A21AF}"/>
              </a:ext>
            </a:extLst>
          </p:cNvPr>
          <p:cNvSpPr>
            <a:spLocks noGrp="1"/>
          </p:cNvSpPr>
          <p:nvPr>
            <p:ph idx="1"/>
          </p:nvPr>
        </p:nvSpPr>
        <p:spPr/>
        <p:txBody>
          <a:bodyPr/>
          <a:lstStyle/>
          <a:p>
            <a:r>
              <a:rPr lang="nl-NL" dirty="0"/>
              <a:t>Vorige week:</a:t>
            </a:r>
          </a:p>
          <a:p>
            <a:pPr lvl="1"/>
            <a:r>
              <a:rPr lang="nl-NL" dirty="0"/>
              <a:t>Belang van digitale duurzaamheid</a:t>
            </a:r>
          </a:p>
          <a:p>
            <a:pPr lvl="1"/>
            <a:r>
              <a:rPr lang="nl-NL" dirty="0"/>
              <a:t>Aandachtspunten:</a:t>
            </a:r>
          </a:p>
          <a:p>
            <a:pPr lvl="2"/>
            <a:r>
              <a:rPr lang="nl-NL" dirty="0"/>
              <a:t>Bestandsformaten kiezen</a:t>
            </a:r>
          </a:p>
          <a:p>
            <a:pPr lvl="2"/>
            <a:r>
              <a:rPr lang="nl-NL" dirty="0"/>
              <a:t>Bestanden benoemen </a:t>
            </a:r>
          </a:p>
          <a:p>
            <a:pPr lvl="2"/>
            <a:r>
              <a:rPr lang="nl-NL" dirty="0"/>
              <a:t>Bestanden ordenen in een digitale mappenstructuur</a:t>
            </a:r>
          </a:p>
          <a:p>
            <a:r>
              <a:rPr lang="nl-NL" dirty="0"/>
              <a:t>Vandaag:</a:t>
            </a:r>
          </a:p>
          <a:p>
            <a:pPr lvl="1"/>
            <a:r>
              <a:rPr lang="nl-NL" dirty="0"/>
              <a:t>Dragers (opslagmogelijkheden)</a:t>
            </a:r>
          </a:p>
          <a:p>
            <a:pPr lvl="1"/>
            <a:r>
              <a:rPr lang="nl-NL" dirty="0"/>
              <a:t>Back-up</a:t>
            </a:r>
          </a:p>
          <a:p>
            <a:pPr lvl="1"/>
            <a:r>
              <a:rPr lang="nl-NL" dirty="0"/>
              <a:t>Veiligheid: wachtwoorden en antivirus</a:t>
            </a:r>
          </a:p>
          <a:p>
            <a:endParaRPr lang="nl-NL" dirty="0"/>
          </a:p>
          <a:p>
            <a:pPr lvl="2"/>
            <a:endParaRPr lang="nl-NL" dirty="0"/>
          </a:p>
          <a:p>
            <a:pPr marL="914400" lvl="2" indent="0">
              <a:buNone/>
            </a:pPr>
            <a:endParaRPr lang="nl-NL" dirty="0"/>
          </a:p>
        </p:txBody>
      </p:sp>
    </p:spTree>
    <p:extLst>
      <p:ext uri="{BB962C8B-B14F-4D97-AF65-F5344CB8AC3E}">
        <p14:creationId xmlns:p14="http://schemas.microsoft.com/office/powerpoint/2010/main" val="3059501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49100-CABF-46BF-BFCC-E9538711E0AA}"/>
              </a:ext>
            </a:extLst>
          </p:cNvPr>
          <p:cNvSpPr>
            <a:spLocks noGrp="1"/>
          </p:cNvSpPr>
          <p:nvPr>
            <p:ph type="title"/>
          </p:nvPr>
        </p:nvSpPr>
        <p:spPr/>
        <p:txBody>
          <a:bodyPr/>
          <a:lstStyle/>
          <a:p>
            <a:r>
              <a:rPr lang="nl-BE" dirty="0"/>
              <a:t>3. Digitale opslag en beveiliging</a:t>
            </a:r>
          </a:p>
        </p:txBody>
      </p:sp>
      <p:sp>
        <p:nvSpPr>
          <p:cNvPr id="3" name="Tijdelijke aanduiding voor inhoud 2">
            <a:extLst>
              <a:ext uri="{FF2B5EF4-FFF2-40B4-BE49-F238E27FC236}">
                <a16:creationId xmlns:a16="http://schemas.microsoft.com/office/drawing/2014/main" id="{6B7C1E95-6CEC-41C5-BF72-C3D69657A0BE}"/>
              </a:ext>
            </a:extLst>
          </p:cNvPr>
          <p:cNvSpPr>
            <a:spLocks noGrp="1"/>
          </p:cNvSpPr>
          <p:nvPr>
            <p:ph idx="1"/>
          </p:nvPr>
        </p:nvSpPr>
        <p:spPr/>
        <p:txBody>
          <a:bodyPr/>
          <a:lstStyle/>
          <a:p>
            <a:pPr marL="0" indent="0">
              <a:buNone/>
            </a:pPr>
            <a:r>
              <a:rPr lang="nl-BE" dirty="0"/>
              <a:t>3.1 Dragers</a:t>
            </a:r>
          </a:p>
          <a:p>
            <a:pPr marL="0" indent="0">
              <a:buNone/>
            </a:pPr>
            <a:r>
              <a:rPr lang="nl-BE" dirty="0"/>
              <a:t>3.2 Back-up</a:t>
            </a:r>
          </a:p>
          <a:p>
            <a:pPr marL="0" indent="0">
              <a:buNone/>
            </a:pPr>
            <a:r>
              <a:rPr lang="nl-BE" dirty="0"/>
              <a:t>3.3 Beveiliging</a:t>
            </a:r>
          </a:p>
        </p:txBody>
      </p:sp>
    </p:spTree>
    <p:extLst>
      <p:ext uri="{BB962C8B-B14F-4D97-AF65-F5344CB8AC3E}">
        <p14:creationId xmlns:p14="http://schemas.microsoft.com/office/powerpoint/2010/main" val="965496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CBC06F-5FEE-47DA-A776-A802D7E27EE1}"/>
              </a:ext>
            </a:extLst>
          </p:cNvPr>
          <p:cNvSpPr>
            <a:spLocks noGrp="1"/>
          </p:cNvSpPr>
          <p:nvPr>
            <p:ph type="title"/>
          </p:nvPr>
        </p:nvSpPr>
        <p:spPr/>
        <p:txBody>
          <a:bodyPr/>
          <a:lstStyle/>
          <a:p>
            <a:r>
              <a:rPr lang="nl-BE" dirty="0"/>
              <a:t>3.1 Dragers</a:t>
            </a:r>
          </a:p>
        </p:txBody>
      </p:sp>
      <p:sp>
        <p:nvSpPr>
          <p:cNvPr id="3" name="Tijdelijke aanduiding voor inhoud 2">
            <a:extLst>
              <a:ext uri="{FF2B5EF4-FFF2-40B4-BE49-F238E27FC236}">
                <a16:creationId xmlns:a16="http://schemas.microsoft.com/office/drawing/2014/main" id="{87F936D6-43E0-441B-9DBF-11D7C3B6D80D}"/>
              </a:ext>
            </a:extLst>
          </p:cNvPr>
          <p:cNvSpPr>
            <a:spLocks noGrp="1"/>
          </p:cNvSpPr>
          <p:nvPr>
            <p:ph idx="1"/>
          </p:nvPr>
        </p:nvSpPr>
        <p:spPr/>
        <p:txBody>
          <a:bodyPr/>
          <a:lstStyle/>
          <a:p>
            <a:pPr marL="0" indent="0">
              <a:buNone/>
            </a:pPr>
            <a:r>
              <a:rPr lang="nl-BE" dirty="0"/>
              <a:t>Type dragers:</a:t>
            </a:r>
          </a:p>
          <a:p>
            <a:pPr marL="0" indent="0">
              <a:buNone/>
            </a:pPr>
            <a:endParaRPr lang="nl-BE" dirty="0"/>
          </a:p>
          <a:p>
            <a:r>
              <a:rPr lang="nl-BE" dirty="0"/>
              <a:t>Diskettes en superfloppies</a:t>
            </a:r>
          </a:p>
          <a:p>
            <a:r>
              <a:rPr lang="nl-BE" b="1" dirty="0"/>
              <a:t>Optische schijven</a:t>
            </a:r>
          </a:p>
          <a:p>
            <a:r>
              <a:rPr lang="nl-BE" b="1" dirty="0"/>
              <a:t>Geheugensticks en –kaarten</a:t>
            </a:r>
          </a:p>
          <a:p>
            <a:r>
              <a:rPr lang="nl-BE" b="1" dirty="0"/>
              <a:t>Harde schijf (HDD)</a:t>
            </a:r>
          </a:p>
          <a:p>
            <a:r>
              <a:rPr lang="nl-BE" dirty="0"/>
              <a:t>Solid State Drive (SSD)</a:t>
            </a:r>
          </a:p>
          <a:p>
            <a:r>
              <a:rPr lang="nl-BE" b="1" dirty="0"/>
              <a:t>Cloud services</a:t>
            </a:r>
          </a:p>
          <a:p>
            <a:endParaRPr lang="nl-BE" dirty="0"/>
          </a:p>
        </p:txBody>
      </p:sp>
    </p:spTree>
    <p:extLst>
      <p:ext uri="{BB962C8B-B14F-4D97-AF65-F5344CB8AC3E}">
        <p14:creationId xmlns:p14="http://schemas.microsoft.com/office/powerpoint/2010/main" val="3681921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D4CF36-73BD-4046-AE9A-721D5D7B0047}"/>
              </a:ext>
            </a:extLst>
          </p:cNvPr>
          <p:cNvSpPr>
            <a:spLocks noGrp="1"/>
          </p:cNvSpPr>
          <p:nvPr>
            <p:ph type="title"/>
          </p:nvPr>
        </p:nvSpPr>
        <p:spPr/>
        <p:txBody>
          <a:bodyPr/>
          <a:lstStyle/>
          <a:p>
            <a:r>
              <a:rPr lang="nl-BE" dirty="0"/>
              <a:t>3.1 Dragers: diskettes en superfloppies</a:t>
            </a:r>
          </a:p>
        </p:txBody>
      </p:sp>
      <p:sp>
        <p:nvSpPr>
          <p:cNvPr id="3" name="Tijdelijke aanduiding voor inhoud 2">
            <a:extLst>
              <a:ext uri="{FF2B5EF4-FFF2-40B4-BE49-F238E27FC236}">
                <a16:creationId xmlns:a16="http://schemas.microsoft.com/office/drawing/2014/main" id="{073608F4-C73C-415F-A6C3-5AA2FB6542A0}"/>
              </a:ext>
            </a:extLst>
          </p:cNvPr>
          <p:cNvSpPr>
            <a:spLocks noGrp="1"/>
          </p:cNvSpPr>
          <p:nvPr>
            <p:ph idx="1"/>
          </p:nvPr>
        </p:nvSpPr>
        <p:spPr/>
        <p:txBody>
          <a:bodyPr/>
          <a:lstStyle/>
          <a:p>
            <a:r>
              <a:rPr lang="nl-NL" dirty="0"/>
              <a:t>Floppy, Microfloppy (bv. 3,5” HD Disk), Minifloppy (bv. 5,25” Disk), M.O. Disc, </a:t>
            </a:r>
            <a:r>
              <a:rPr lang="nl-NL" dirty="0" err="1"/>
              <a:t>Iomega</a:t>
            </a:r>
            <a:r>
              <a:rPr lang="nl-NL" dirty="0"/>
              <a:t> Zip Disk, </a:t>
            </a:r>
            <a:r>
              <a:rPr lang="nl-NL" dirty="0" err="1"/>
              <a:t>Jaz</a:t>
            </a:r>
            <a:r>
              <a:rPr lang="nl-NL" dirty="0"/>
              <a:t>,</a:t>
            </a:r>
            <a:r>
              <a:rPr lang="is-IS" dirty="0"/>
              <a:t>…</a:t>
            </a:r>
          </a:p>
          <a:p>
            <a:r>
              <a:rPr lang="nl-NL" dirty="0"/>
              <a:t>= Schijf van plastic met een magnetische laag</a:t>
            </a:r>
          </a:p>
          <a:p>
            <a:endParaRPr lang="is-IS" dirty="0"/>
          </a:p>
          <a:p>
            <a:endParaRPr lang="nl-BE" dirty="0"/>
          </a:p>
        </p:txBody>
      </p:sp>
      <p:pic>
        <p:nvPicPr>
          <p:cNvPr id="4" name="Afbeelding 3">
            <a:extLst>
              <a:ext uri="{FF2B5EF4-FFF2-40B4-BE49-F238E27FC236}">
                <a16:creationId xmlns:a16="http://schemas.microsoft.com/office/drawing/2014/main" id="{69C3DEED-D4D8-4DDE-A01F-F0CF9F2C053B}"/>
              </a:ext>
            </a:extLst>
          </p:cNvPr>
          <p:cNvPicPr>
            <a:picLocks noChangeAspect="1"/>
          </p:cNvPicPr>
          <p:nvPr/>
        </p:nvPicPr>
        <p:blipFill rotWithShape="1">
          <a:blip r:embed="rId2"/>
          <a:srcRect t="4121"/>
          <a:stretch/>
        </p:blipFill>
        <p:spPr>
          <a:xfrm>
            <a:off x="1343025" y="3429000"/>
            <a:ext cx="9144000" cy="2486602"/>
          </a:xfrm>
          <a:prstGeom prst="rect">
            <a:avLst/>
          </a:prstGeom>
        </p:spPr>
      </p:pic>
    </p:spTree>
    <p:extLst>
      <p:ext uri="{BB962C8B-B14F-4D97-AF65-F5344CB8AC3E}">
        <p14:creationId xmlns:p14="http://schemas.microsoft.com/office/powerpoint/2010/main" val="310501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9CC8D0-3279-4A06-B7A7-89C6068988CD}"/>
              </a:ext>
            </a:extLst>
          </p:cNvPr>
          <p:cNvSpPr>
            <a:spLocks noGrp="1"/>
          </p:cNvSpPr>
          <p:nvPr>
            <p:ph type="title"/>
          </p:nvPr>
        </p:nvSpPr>
        <p:spPr/>
        <p:txBody>
          <a:bodyPr/>
          <a:lstStyle/>
          <a:p>
            <a:r>
              <a:rPr lang="nl-BE" dirty="0"/>
              <a:t>3.1 Dragers: diskettes en superfloppies</a:t>
            </a:r>
          </a:p>
        </p:txBody>
      </p:sp>
      <p:sp>
        <p:nvSpPr>
          <p:cNvPr id="3" name="Tijdelijke aanduiding voor inhoud 2">
            <a:extLst>
              <a:ext uri="{FF2B5EF4-FFF2-40B4-BE49-F238E27FC236}">
                <a16:creationId xmlns:a16="http://schemas.microsoft.com/office/drawing/2014/main" id="{5E0FC8CD-8DBD-4E13-A49A-34378DE4B0D9}"/>
              </a:ext>
            </a:extLst>
          </p:cNvPr>
          <p:cNvSpPr>
            <a:spLocks noGrp="1"/>
          </p:cNvSpPr>
          <p:nvPr>
            <p:ph idx="1"/>
          </p:nvPr>
        </p:nvSpPr>
        <p:spPr/>
        <p:txBody>
          <a:bodyPr/>
          <a:lstStyle/>
          <a:p>
            <a:pPr>
              <a:buFont typeface="Lucida Grande"/>
              <a:buChar char="-"/>
            </a:pPr>
            <a:r>
              <a:rPr lang="nl-NL" dirty="0"/>
              <a:t>Populair jaren ‘70-’90 (niet meer in gebruik)</a:t>
            </a:r>
          </a:p>
          <a:p>
            <a:pPr>
              <a:buFont typeface="Lucida Grande"/>
              <a:buChar char="-"/>
            </a:pPr>
            <a:r>
              <a:rPr lang="nl-NL" dirty="0"/>
              <a:t>Beperkte opslagcapaciteit</a:t>
            </a:r>
          </a:p>
          <a:p>
            <a:pPr>
              <a:buFont typeface="Lucida Grande"/>
              <a:buChar char="-"/>
            </a:pPr>
            <a:r>
              <a:rPr lang="nl-NL" dirty="0"/>
              <a:t>Gevoelig voor fysieke schade (zon, stof,..)</a:t>
            </a:r>
          </a:p>
          <a:p>
            <a:pPr>
              <a:buFont typeface="Lucida Grande"/>
              <a:buChar char="-"/>
            </a:pPr>
            <a:r>
              <a:rPr lang="nl-NL" dirty="0"/>
              <a:t>Gevoelig voor dataverlies (magnetisme)</a:t>
            </a:r>
          </a:p>
          <a:p>
            <a:pPr>
              <a:buFont typeface="Lucida Grande"/>
              <a:buChar char="-"/>
            </a:pPr>
            <a:r>
              <a:rPr lang="nl-NL" dirty="0"/>
              <a:t>Beperkte levensduur (ca. 5-10 jaar)</a:t>
            </a:r>
          </a:p>
          <a:p>
            <a:pPr>
              <a:buFont typeface="Lucida Grande"/>
              <a:buChar char="-"/>
            </a:pPr>
            <a:r>
              <a:rPr lang="nl-NL" dirty="0"/>
              <a:t>Leesapparatuur?</a:t>
            </a:r>
          </a:p>
        </p:txBody>
      </p:sp>
    </p:spTree>
    <p:extLst>
      <p:ext uri="{BB962C8B-B14F-4D97-AF65-F5344CB8AC3E}">
        <p14:creationId xmlns:p14="http://schemas.microsoft.com/office/powerpoint/2010/main" val="3745673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58CD0-ECA4-4EFE-A76F-4B70D027D5B0}"/>
              </a:ext>
            </a:extLst>
          </p:cNvPr>
          <p:cNvSpPr>
            <a:spLocks noGrp="1"/>
          </p:cNvSpPr>
          <p:nvPr>
            <p:ph type="title"/>
          </p:nvPr>
        </p:nvSpPr>
        <p:spPr/>
        <p:txBody>
          <a:bodyPr/>
          <a:lstStyle/>
          <a:p>
            <a:r>
              <a:rPr lang="nl-BE" dirty="0"/>
              <a:t>3.1 Dragers: optische schijven</a:t>
            </a:r>
          </a:p>
        </p:txBody>
      </p:sp>
      <p:sp>
        <p:nvSpPr>
          <p:cNvPr id="3" name="Tijdelijke aanduiding voor inhoud 2">
            <a:extLst>
              <a:ext uri="{FF2B5EF4-FFF2-40B4-BE49-F238E27FC236}">
                <a16:creationId xmlns:a16="http://schemas.microsoft.com/office/drawing/2014/main" id="{46A46E05-8ADB-4E64-90D3-BEEF92058184}"/>
              </a:ext>
            </a:extLst>
          </p:cNvPr>
          <p:cNvSpPr>
            <a:spLocks noGrp="1"/>
          </p:cNvSpPr>
          <p:nvPr>
            <p:ph idx="1"/>
          </p:nvPr>
        </p:nvSpPr>
        <p:spPr/>
        <p:txBody>
          <a:bodyPr/>
          <a:lstStyle/>
          <a:p>
            <a:r>
              <a:rPr lang="nl-NL" dirty="0"/>
              <a:t>CD-ROM, CD-R, Gold CD-R, CD-RW, DVD-R, DVD-RW, DVD+RW, DVD+R, Fujifilm </a:t>
            </a:r>
            <a:r>
              <a:rPr lang="nl-NL" dirty="0" err="1"/>
              <a:t>Photodisc</a:t>
            </a:r>
            <a:r>
              <a:rPr lang="nl-NL" dirty="0"/>
              <a:t>,</a:t>
            </a:r>
            <a:r>
              <a:rPr lang="is-IS" dirty="0"/>
              <a:t>…</a:t>
            </a:r>
            <a:endParaRPr lang="nl-NL" dirty="0"/>
          </a:p>
          <a:p>
            <a:r>
              <a:rPr lang="nl-NL" dirty="0"/>
              <a:t>= gegevensdrager waar informatie uitgelezen wordt met een lichtbundel </a:t>
            </a:r>
          </a:p>
          <a:p>
            <a:endParaRPr lang="nl-BE" dirty="0"/>
          </a:p>
        </p:txBody>
      </p:sp>
      <p:pic>
        <p:nvPicPr>
          <p:cNvPr id="4" name="Afbeelding 3">
            <a:extLst>
              <a:ext uri="{FF2B5EF4-FFF2-40B4-BE49-F238E27FC236}">
                <a16:creationId xmlns:a16="http://schemas.microsoft.com/office/drawing/2014/main" id="{6D2CDB4F-CE36-4314-B706-83D9ECFF0A7F}"/>
              </a:ext>
            </a:extLst>
          </p:cNvPr>
          <p:cNvPicPr>
            <a:picLocks noChangeAspect="1"/>
          </p:cNvPicPr>
          <p:nvPr/>
        </p:nvPicPr>
        <p:blipFill>
          <a:blip r:embed="rId2"/>
          <a:stretch>
            <a:fillRect/>
          </a:stretch>
        </p:blipFill>
        <p:spPr>
          <a:xfrm>
            <a:off x="3887860" y="3770116"/>
            <a:ext cx="2106706" cy="1462482"/>
          </a:xfrm>
          <a:prstGeom prst="rect">
            <a:avLst/>
          </a:prstGeom>
        </p:spPr>
      </p:pic>
    </p:spTree>
    <p:extLst>
      <p:ext uri="{BB962C8B-B14F-4D97-AF65-F5344CB8AC3E}">
        <p14:creationId xmlns:p14="http://schemas.microsoft.com/office/powerpoint/2010/main" val="3451536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D955CA-1817-4EAC-AD02-92280D5E14D1}"/>
              </a:ext>
            </a:extLst>
          </p:cNvPr>
          <p:cNvSpPr>
            <a:spLocks noGrp="1"/>
          </p:cNvSpPr>
          <p:nvPr>
            <p:ph type="title"/>
          </p:nvPr>
        </p:nvSpPr>
        <p:spPr/>
        <p:txBody>
          <a:bodyPr/>
          <a:lstStyle/>
          <a:p>
            <a:r>
              <a:rPr lang="nl-BE" dirty="0"/>
              <a:t>3.1 Dragers: optische schijven</a:t>
            </a:r>
          </a:p>
        </p:txBody>
      </p:sp>
      <p:sp>
        <p:nvSpPr>
          <p:cNvPr id="3" name="Tijdelijke aanduiding voor inhoud 2">
            <a:extLst>
              <a:ext uri="{FF2B5EF4-FFF2-40B4-BE49-F238E27FC236}">
                <a16:creationId xmlns:a16="http://schemas.microsoft.com/office/drawing/2014/main" id="{9C28AED8-26C0-492C-BFC7-A64885403E7B}"/>
              </a:ext>
            </a:extLst>
          </p:cNvPr>
          <p:cNvSpPr>
            <a:spLocks noGrp="1"/>
          </p:cNvSpPr>
          <p:nvPr>
            <p:ph idx="1"/>
          </p:nvPr>
        </p:nvSpPr>
        <p:spPr/>
        <p:txBody>
          <a:bodyPr/>
          <a:lstStyle/>
          <a:p>
            <a:pPr>
              <a:buFont typeface="Lucida Grande"/>
              <a:buChar char="+"/>
            </a:pPr>
            <a:r>
              <a:rPr lang="nl-NL" dirty="0"/>
              <a:t>Foutcorrectie (gegevensredundantie)</a:t>
            </a:r>
          </a:p>
          <a:p>
            <a:pPr marL="0" indent="0">
              <a:buNone/>
            </a:pPr>
            <a:endParaRPr lang="nl-NL" dirty="0"/>
          </a:p>
          <a:p>
            <a:pPr>
              <a:buFont typeface="Lucida Grande"/>
              <a:buChar char="-"/>
            </a:pPr>
            <a:r>
              <a:rPr lang="nl-NL" dirty="0"/>
              <a:t>Gevoelig voor fysieke schade (zon, stof, krassen,  vingerafdrukken, vlekken,</a:t>
            </a:r>
            <a:r>
              <a:rPr lang="is-IS" dirty="0"/>
              <a:t>…</a:t>
            </a:r>
            <a:r>
              <a:rPr lang="nl-NL" dirty="0"/>
              <a:t>)</a:t>
            </a:r>
          </a:p>
          <a:p>
            <a:pPr>
              <a:buFont typeface="Lucida Grande"/>
              <a:buChar char="-"/>
            </a:pPr>
            <a:r>
              <a:rPr lang="nl-NL" dirty="0"/>
              <a:t>Beperkte levensduur (ca. 5-10 jaar)</a:t>
            </a:r>
          </a:p>
          <a:p>
            <a:pPr>
              <a:buFont typeface="Lucida Grande"/>
              <a:buChar char="-"/>
            </a:pPr>
            <a:r>
              <a:rPr lang="nl-NL" dirty="0"/>
              <a:t>Leesapparatuur? (schijven en drives zijn vaak niet compatibel zie: </a:t>
            </a:r>
            <a:r>
              <a:rPr lang="nl-NL" dirty="0" err="1">
                <a:hlinkClick r:id="rId2"/>
              </a:rPr>
              <a:t>wikipedia</a:t>
            </a:r>
            <a:r>
              <a:rPr lang="nl-NL" dirty="0"/>
              <a:t>)</a:t>
            </a:r>
          </a:p>
          <a:p>
            <a:endParaRPr lang="nl-BE" dirty="0"/>
          </a:p>
        </p:txBody>
      </p:sp>
    </p:spTree>
    <p:extLst>
      <p:ext uri="{BB962C8B-B14F-4D97-AF65-F5344CB8AC3E}">
        <p14:creationId xmlns:p14="http://schemas.microsoft.com/office/powerpoint/2010/main" val="3940163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20D34-A623-4A2C-B679-1C1FCF494E72}"/>
              </a:ext>
            </a:extLst>
          </p:cNvPr>
          <p:cNvSpPr>
            <a:spLocks noGrp="1"/>
          </p:cNvSpPr>
          <p:nvPr>
            <p:ph type="title"/>
          </p:nvPr>
        </p:nvSpPr>
        <p:spPr/>
        <p:txBody>
          <a:bodyPr/>
          <a:lstStyle/>
          <a:p>
            <a:r>
              <a:rPr lang="nl-BE" dirty="0"/>
              <a:t>3.1 Dragers: geheugensticks en -kaarten</a:t>
            </a:r>
          </a:p>
        </p:txBody>
      </p:sp>
      <p:sp>
        <p:nvSpPr>
          <p:cNvPr id="3" name="Tijdelijke aanduiding voor inhoud 2">
            <a:extLst>
              <a:ext uri="{FF2B5EF4-FFF2-40B4-BE49-F238E27FC236}">
                <a16:creationId xmlns:a16="http://schemas.microsoft.com/office/drawing/2014/main" id="{EAF80A0C-82C3-48BC-9CD1-4931F79EAE6B}"/>
              </a:ext>
            </a:extLst>
          </p:cNvPr>
          <p:cNvSpPr>
            <a:spLocks noGrp="1"/>
          </p:cNvSpPr>
          <p:nvPr>
            <p:ph idx="1"/>
          </p:nvPr>
        </p:nvSpPr>
        <p:spPr>
          <a:xfrm>
            <a:off x="838200" y="1554163"/>
            <a:ext cx="10515600" cy="4351338"/>
          </a:xfrm>
        </p:spPr>
        <p:txBody>
          <a:bodyPr>
            <a:normAutofit/>
          </a:bodyPr>
          <a:lstStyle/>
          <a:p>
            <a:pPr lvl="1"/>
            <a:r>
              <a:rPr lang="nl-NL" sz="2800" dirty="0" err="1"/>
              <a:t>CompactFlash</a:t>
            </a:r>
            <a:r>
              <a:rPr lang="nl-NL" sz="2800" dirty="0"/>
              <a:t>, Memory Stick, SD kaart, USB Flash drive, Memory Stick duo,</a:t>
            </a:r>
            <a:r>
              <a:rPr lang="is-IS" sz="2800" dirty="0"/>
              <a:t>…</a:t>
            </a:r>
          </a:p>
          <a:p>
            <a:pPr lvl="1"/>
            <a:r>
              <a:rPr lang="nl-NL" sz="2800" dirty="0"/>
              <a:t>Extern opslagmedium dat op computer wordt aangesloten</a:t>
            </a:r>
          </a:p>
          <a:p>
            <a:pPr lvl="1"/>
            <a:endParaRPr lang="is-IS" dirty="0"/>
          </a:p>
          <a:p>
            <a:endParaRPr lang="nl-BE" dirty="0"/>
          </a:p>
        </p:txBody>
      </p:sp>
      <p:pic>
        <p:nvPicPr>
          <p:cNvPr id="4" name="Afbeelding 3">
            <a:extLst>
              <a:ext uri="{FF2B5EF4-FFF2-40B4-BE49-F238E27FC236}">
                <a16:creationId xmlns:a16="http://schemas.microsoft.com/office/drawing/2014/main" id="{1B078AA2-28F5-4858-98D3-ED14D4B99F18}"/>
              </a:ext>
            </a:extLst>
          </p:cNvPr>
          <p:cNvPicPr>
            <a:picLocks noChangeAspect="1"/>
          </p:cNvPicPr>
          <p:nvPr/>
        </p:nvPicPr>
        <p:blipFill>
          <a:blip r:embed="rId2"/>
          <a:stretch>
            <a:fillRect/>
          </a:stretch>
        </p:blipFill>
        <p:spPr>
          <a:xfrm>
            <a:off x="4296839" y="4166359"/>
            <a:ext cx="3062170" cy="1739142"/>
          </a:xfrm>
          <a:prstGeom prst="rect">
            <a:avLst/>
          </a:prstGeom>
        </p:spPr>
      </p:pic>
      <p:pic>
        <p:nvPicPr>
          <p:cNvPr id="5" name="Afbeelding 4">
            <a:extLst>
              <a:ext uri="{FF2B5EF4-FFF2-40B4-BE49-F238E27FC236}">
                <a16:creationId xmlns:a16="http://schemas.microsoft.com/office/drawing/2014/main" id="{243DFD18-4FC6-4DBB-8DE2-40AC73BE319D}"/>
              </a:ext>
            </a:extLst>
          </p:cNvPr>
          <p:cNvPicPr>
            <a:picLocks noChangeAspect="1"/>
          </p:cNvPicPr>
          <p:nvPr/>
        </p:nvPicPr>
        <p:blipFill>
          <a:blip r:embed="rId3"/>
          <a:stretch>
            <a:fillRect/>
          </a:stretch>
        </p:blipFill>
        <p:spPr>
          <a:xfrm>
            <a:off x="929053" y="3313404"/>
            <a:ext cx="2743769" cy="1739142"/>
          </a:xfrm>
          <a:prstGeom prst="rect">
            <a:avLst/>
          </a:prstGeom>
        </p:spPr>
      </p:pic>
      <p:pic>
        <p:nvPicPr>
          <p:cNvPr id="6" name="Afbeelding 5">
            <a:extLst>
              <a:ext uri="{FF2B5EF4-FFF2-40B4-BE49-F238E27FC236}">
                <a16:creationId xmlns:a16="http://schemas.microsoft.com/office/drawing/2014/main" id="{C38D8BB1-C17E-4A42-8557-95F1665524AA}"/>
              </a:ext>
            </a:extLst>
          </p:cNvPr>
          <p:cNvPicPr>
            <a:picLocks noChangeAspect="1"/>
          </p:cNvPicPr>
          <p:nvPr/>
        </p:nvPicPr>
        <p:blipFill>
          <a:blip r:embed="rId4"/>
          <a:stretch>
            <a:fillRect/>
          </a:stretch>
        </p:blipFill>
        <p:spPr>
          <a:xfrm>
            <a:off x="8192577" y="3051176"/>
            <a:ext cx="1784210" cy="2606499"/>
          </a:xfrm>
          <a:prstGeom prst="rect">
            <a:avLst/>
          </a:prstGeom>
        </p:spPr>
      </p:pic>
    </p:spTree>
    <p:extLst>
      <p:ext uri="{BB962C8B-B14F-4D97-AF65-F5344CB8AC3E}">
        <p14:creationId xmlns:p14="http://schemas.microsoft.com/office/powerpoint/2010/main" val="2473462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660BF4-6215-44DC-B769-B552BCE06B30}"/>
              </a:ext>
            </a:extLst>
          </p:cNvPr>
          <p:cNvSpPr>
            <a:spLocks noGrp="1"/>
          </p:cNvSpPr>
          <p:nvPr>
            <p:ph type="title"/>
          </p:nvPr>
        </p:nvSpPr>
        <p:spPr/>
        <p:txBody>
          <a:bodyPr/>
          <a:lstStyle/>
          <a:p>
            <a:r>
              <a:rPr lang="nl-BE" dirty="0"/>
              <a:t>0. Wie zijn we?</a:t>
            </a:r>
          </a:p>
        </p:txBody>
      </p:sp>
      <p:sp>
        <p:nvSpPr>
          <p:cNvPr id="3" name="Tijdelijke aanduiding voor inhoud 2">
            <a:extLst>
              <a:ext uri="{FF2B5EF4-FFF2-40B4-BE49-F238E27FC236}">
                <a16:creationId xmlns:a16="http://schemas.microsoft.com/office/drawing/2014/main" id="{6E9B4928-CD33-44E5-9742-B0563796C4C0}"/>
              </a:ext>
            </a:extLst>
          </p:cNvPr>
          <p:cNvSpPr>
            <a:spLocks noGrp="1"/>
          </p:cNvSpPr>
          <p:nvPr>
            <p:ph idx="1"/>
          </p:nvPr>
        </p:nvSpPr>
        <p:spPr>
          <a:xfrm>
            <a:off x="226911" y="1449704"/>
            <a:ext cx="5645251" cy="5165409"/>
          </a:xfrm>
        </p:spPr>
        <p:txBody>
          <a:bodyPr>
            <a:normAutofit/>
          </a:bodyPr>
          <a:lstStyle/>
          <a:p>
            <a:r>
              <a:rPr lang="nl-BE" dirty="0"/>
              <a:t>Het Archief en Museum voor het Vlaams Leven te Brussel</a:t>
            </a:r>
          </a:p>
          <a:p>
            <a:pPr lvl="1"/>
            <a:r>
              <a:rPr lang="nl-NL" dirty="0"/>
              <a:t>Het AMVB verzekert de verwerving, het beheer, het onderzoek en de valorisatie van archieven en andere erfgoedcollecties van de Nederlandstalige Brusselse erfgoedgemeenschappen.</a:t>
            </a:r>
          </a:p>
          <a:p>
            <a:pPr lvl="1"/>
            <a:r>
              <a:rPr lang="nl-NL" dirty="0"/>
              <a:t>Het AMVB neemt naast een faciliterende ook een ondersteunende rol op. Het deelt expertise en organiseert vorming rond erfgoed en informatie.</a:t>
            </a:r>
          </a:p>
          <a:p>
            <a:pPr lvl="1"/>
            <a:r>
              <a:rPr lang="nl-BE" dirty="0">
                <a:hlinkClick r:id="rId2"/>
              </a:rPr>
              <a:t>https://www.amvb.be/</a:t>
            </a:r>
            <a:endParaRPr lang="nl-NL" dirty="0"/>
          </a:p>
        </p:txBody>
      </p:sp>
      <p:pic>
        <p:nvPicPr>
          <p:cNvPr id="4" name="Afbeelding 3">
            <a:extLst>
              <a:ext uri="{FF2B5EF4-FFF2-40B4-BE49-F238E27FC236}">
                <a16:creationId xmlns:a16="http://schemas.microsoft.com/office/drawing/2014/main" id="{9E3AE9D2-BAC2-41AE-B6CB-C2A9D3486D93}"/>
              </a:ext>
            </a:extLst>
          </p:cNvPr>
          <p:cNvPicPr>
            <a:picLocks noChangeAspect="1"/>
          </p:cNvPicPr>
          <p:nvPr/>
        </p:nvPicPr>
        <p:blipFill rotWithShape="1">
          <a:blip r:embed="rId3"/>
          <a:srcRect l="12211" r="14030" b="-1"/>
          <a:stretch/>
        </p:blipFill>
        <p:spPr>
          <a:xfrm>
            <a:off x="5872162" y="1142706"/>
            <a:ext cx="5645252" cy="5472407"/>
          </a:xfrm>
          <a:prstGeom prst="rect">
            <a:avLst/>
          </a:prstGeom>
        </p:spPr>
      </p:pic>
    </p:spTree>
    <p:extLst>
      <p:ext uri="{BB962C8B-B14F-4D97-AF65-F5344CB8AC3E}">
        <p14:creationId xmlns:p14="http://schemas.microsoft.com/office/powerpoint/2010/main" val="3781821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18975B-65D5-4260-BDCF-7122492C639D}"/>
              </a:ext>
            </a:extLst>
          </p:cNvPr>
          <p:cNvSpPr>
            <a:spLocks noGrp="1"/>
          </p:cNvSpPr>
          <p:nvPr>
            <p:ph type="title"/>
          </p:nvPr>
        </p:nvSpPr>
        <p:spPr/>
        <p:txBody>
          <a:bodyPr/>
          <a:lstStyle/>
          <a:p>
            <a:r>
              <a:rPr lang="nl-BE" dirty="0"/>
              <a:t>3.1 Dragers: geheugensticks en -kaarten</a:t>
            </a:r>
          </a:p>
        </p:txBody>
      </p:sp>
      <p:sp>
        <p:nvSpPr>
          <p:cNvPr id="3" name="Tijdelijke aanduiding voor inhoud 2">
            <a:extLst>
              <a:ext uri="{FF2B5EF4-FFF2-40B4-BE49-F238E27FC236}">
                <a16:creationId xmlns:a16="http://schemas.microsoft.com/office/drawing/2014/main" id="{86F51D5B-5FF9-4482-A2AE-B90B204E5B41}"/>
              </a:ext>
            </a:extLst>
          </p:cNvPr>
          <p:cNvSpPr>
            <a:spLocks noGrp="1"/>
          </p:cNvSpPr>
          <p:nvPr>
            <p:ph idx="1"/>
          </p:nvPr>
        </p:nvSpPr>
        <p:spPr/>
        <p:txBody>
          <a:bodyPr>
            <a:normAutofit/>
          </a:bodyPr>
          <a:lstStyle/>
          <a:p>
            <a:pPr>
              <a:buFont typeface="Lucida Grande"/>
              <a:buChar char="+"/>
            </a:pPr>
            <a:r>
              <a:rPr lang="nl-NL" dirty="0"/>
              <a:t>Lees- en schrijfsnelheid</a:t>
            </a:r>
          </a:p>
          <a:p>
            <a:pPr>
              <a:buFont typeface="Lucida Grande"/>
              <a:buChar char="+"/>
            </a:pPr>
            <a:r>
              <a:rPr lang="nl-NL" dirty="0"/>
              <a:t>Betrouwbaar</a:t>
            </a:r>
          </a:p>
          <a:p>
            <a:pPr>
              <a:buFont typeface="Lucida Grande"/>
              <a:buChar char="+"/>
            </a:pPr>
            <a:r>
              <a:rPr lang="nl-NL" dirty="0"/>
              <a:t>Grote opslagcapaciteit</a:t>
            </a:r>
          </a:p>
          <a:p>
            <a:pPr>
              <a:buFont typeface="Lucida Grande"/>
              <a:buChar char="+"/>
            </a:pPr>
            <a:r>
              <a:rPr lang="nl-NL" dirty="0"/>
              <a:t>Gebruiksgemak</a:t>
            </a:r>
          </a:p>
          <a:p>
            <a:pPr>
              <a:buFont typeface="Lucida Grande"/>
              <a:buChar char="+"/>
            </a:pPr>
            <a:endParaRPr lang="nl-NL" dirty="0"/>
          </a:p>
          <a:p>
            <a:pPr>
              <a:buFont typeface="Lucida Grande"/>
              <a:buChar char="-"/>
            </a:pPr>
            <a:r>
              <a:rPr lang="nl-NL" dirty="0"/>
              <a:t>Klein (risico op verlies)</a:t>
            </a:r>
          </a:p>
          <a:p>
            <a:pPr>
              <a:buFont typeface="Lucida Grande"/>
              <a:buChar char="-"/>
            </a:pPr>
            <a:r>
              <a:rPr lang="nl-NL" dirty="0"/>
              <a:t>Beperkte levensduur (Flash-geheugen onbetrouwbaar na ca. 10.000 keer schrijven)</a:t>
            </a:r>
          </a:p>
          <a:p>
            <a:endParaRPr lang="nl-BE" dirty="0"/>
          </a:p>
        </p:txBody>
      </p:sp>
    </p:spTree>
    <p:extLst>
      <p:ext uri="{BB962C8B-B14F-4D97-AF65-F5344CB8AC3E}">
        <p14:creationId xmlns:p14="http://schemas.microsoft.com/office/powerpoint/2010/main" val="2627070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F417E-897C-487C-9ED2-C290044C9EC4}"/>
              </a:ext>
            </a:extLst>
          </p:cNvPr>
          <p:cNvSpPr>
            <a:spLocks noGrp="1"/>
          </p:cNvSpPr>
          <p:nvPr>
            <p:ph type="title"/>
          </p:nvPr>
        </p:nvSpPr>
        <p:spPr/>
        <p:txBody>
          <a:bodyPr/>
          <a:lstStyle/>
          <a:p>
            <a:r>
              <a:rPr lang="nl-BE" dirty="0"/>
              <a:t>3.1 Dragers: harde schijf (Hard Disk Drive –HDD)</a:t>
            </a:r>
          </a:p>
        </p:txBody>
      </p:sp>
      <p:sp>
        <p:nvSpPr>
          <p:cNvPr id="3" name="Tijdelijke aanduiding voor inhoud 2">
            <a:extLst>
              <a:ext uri="{FF2B5EF4-FFF2-40B4-BE49-F238E27FC236}">
                <a16:creationId xmlns:a16="http://schemas.microsoft.com/office/drawing/2014/main" id="{9A81345F-D9C7-428F-9BB5-591961590C93}"/>
              </a:ext>
            </a:extLst>
          </p:cNvPr>
          <p:cNvSpPr>
            <a:spLocks noGrp="1"/>
          </p:cNvSpPr>
          <p:nvPr>
            <p:ph idx="1"/>
          </p:nvPr>
        </p:nvSpPr>
        <p:spPr/>
        <p:txBody>
          <a:bodyPr/>
          <a:lstStyle/>
          <a:p>
            <a:pPr lvl="1"/>
            <a:r>
              <a:rPr lang="nl-NL" sz="2800" dirty="0"/>
              <a:t>Interne en externe harde schijven (bv. </a:t>
            </a:r>
            <a:r>
              <a:rPr lang="es-ES_tradnl" sz="2800" dirty="0"/>
              <a:t>3,5" en 2,5”)</a:t>
            </a:r>
          </a:p>
          <a:p>
            <a:pPr lvl="1"/>
            <a:r>
              <a:rPr lang="nl-NL" sz="2800" dirty="0"/>
              <a:t>= data op ronddraaiende magnetische schijf (°1956)</a:t>
            </a:r>
          </a:p>
          <a:p>
            <a:pPr marL="457200" lvl="1" indent="0">
              <a:buNone/>
            </a:pPr>
            <a:endParaRPr lang="es-ES_tradnl" dirty="0"/>
          </a:p>
          <a:p>
            <a:pPr lvl="1"/>
            <a:endParaRPr lang="nl-BE" dirty="0"/>
          </a:p>
          <a:p>
            <a:endParaRPr lang="nl-BE" dirty="0"/>
          </a:p>
          <a:p>
            <a:endParaRPr lang="nl-BE" dirty="0"/>
          </a:p>
        </p:txBody>
      </p:sp>
      <p:pic>
        <p:nvPicPr>
          <p:cNvPr id="4" name="Afbeelding 3">
            <a:extLst>
              <a:ext uri="{FF2B5EF4-FFF2-40B4-BE49-F238E27FC236}">
                <a16:creationId xmlns:a16="http://schemas.microsoft.com/office/drawing/2014/main" id="{FA586479-ABF8-406C-8748-CA1B91CC72D2}"/>
              </a:ext>
            </a:extLst>
          </p:cNvPr>
          <p:cNvPicPr>
            <a:picLocks noChangeAspect="1"/>
          </p:cNvPicPr>
          <p:nvPr/>
        </p:nvPicPr>
        <p:blipFill rotWithShape="1">
          <a:blip r:embed="rId2"/>
          <a:srcRect l="2711" t="5223" r="6389" b="9646"/>
          <a:stretch/>
        </p:blipFill>
        <p:spPr>
          <a:xfrm>
            <a:off x="1466850" y="3379523"/>
            <a:ext cx="4509139" cy="2420751"/>
          </a:xfrm>
          <a:prstGeom prst="rect">
            <a:avLst/>
          </a:prstGeom>
        </p:spPr>
      </p:pic>
      <p:pic>
        <p:nvPicPr>
          <p:cNvPr id="5" name="Afbeelding 4">
            <a:extLst>
              <a:ext uri="{FF2B5EF4-FFF2-40B4-BE49-F238E27FC236}">
                <a16:creationId xmlns:a16="http://schemas.microsoft.com/office/drawing/2014/main" id="{3BB908A9-48E8-49EA-90DA-B14476039277}"/>
              </a:ext>
            </a:extLst>
          </p:cNvPr>
          <p:cNvPicPr>
            <a:picLocks noChangeAspect="1"/>
          </p:cNvPicPr>
          <p:nvPr/>
        </p:nvPicPr>
        <p:blipFill>
          <a:blip r:embed="rId3"/>
          <a:stretch>
            <a:fillRect/>
          </a:stretch>
        </p:blipFill>
        <p:spPr>
          <a:xfrm>
            <a:off x="7585274" y="3056014"/>
            <a:ext cx="3768526" cy="2744260"/>
          </a:xfrm>
          <a:prstGeom prst="rect">
            <a:avLst/>
          </a:prstGeom>
        </p:spPr>
      </p:pic>
    </p:spTree>
    <p:extLst>
      <p:ext uri="{BB962C8B-B14F-4D97-AF65-F5344CB8AC3E}">
        <p14:creationId xmlns:p14="http://schemas.microsoft.com/office/powerpoint/2010/main" val="3670424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3077CA-990C-464D-B3D4-8DB589E7F872}"/>
              </a:ext>
            </a:extLst>
          </p:cNvPr>
          <p:cNvSpPr>
            <a:spLocks noGrp="1"/>
          </p:cNvSpPr>
          <p:nvPr>
            <p:ph type="title"/>
          </p:nvPr>
        </p:nvSpPr>
        <p:spPr/>
        <p:txBody>
          <a:bodyPr/>
          <a:lstStyle/>
          <a:p>
            <a:r>
              <a:rPr lang="nl-BE" dirty="0"/>
              <a:t>3.1 Dragers: harde schijf (Hard Disk Drive –HDD)</a:t>
            </a:r>
          </a:p>
        </p:txBody>
      </p:sp>
      <p:sp>
        <p:nvSpPr>
          <p:cNvPr id="3" name="Tijdelijke aanduiding voor inhoud 2">
            <a:extLst>
              <a:ext uri="{FF2B5EF4-FFF2-40B4-BE49-F238E27FC236}">
                <a16:creationId xmlns:a16="http://schemas.microsoft.com/office/drawing/2014/main" id="{67CD5450-1DA6-4B02-A2A8-887DF5EFF864}"/>
              </a:ext>
            </a:extLst>
          </p:cNvPr>
          <p:cNvSpPr>
            <a:spLocks noGrp="1"/>
          </p:cNvSpPr>
          <p:nvPr>
            <p:ph idx="1"/>
          </p:nvPr>
        </p:nvSpPr>
        <p:spPr/>
        <p:txBody>
          <a:bodyPr/>
          <a:lstStyle/>
          <a:p>
            <a:pPr>
              <a:buFont typeface="Lucida Grande"/>
              <a:buChar char="+"/>
            </a:pPr>
            <a:r>
              <a:rPr lang="nl-NL" dirty="0"/>
              <a:t>Lees- en schrijfsnelheid</a:t>
            </a:r>
          </a:p>
          <a:p>
            <a:pPr>
              <a:buFont typeface="Lucida Grande"/>
              <a:buChar char="+"/>
            </a:pPr>
            <a:r>
              <a:rPr lang="nl-NL" dirty="0"/>
              <a:t>Betrouwbaar</a:t>
            </a:r>
          </a:p>
          <a:p>
            <a:pPr>
              <a:buFont typeface="Lucida Grande"/>
              <a:buChar char="+"/>
            </a:pPr>
            <a:r>
              <a:rPr lang="nl-NL" dirty="0"/>
              <a:t>Grote opslagcapaciteit (16TB!)</a:t>
            </a:r>
          </a:p>
          <a:p>
            <a:pPr>
              <a:buFont typeface="Lucida Grande"/>
              <a:buChar char="+"/>
            </a:pPr>
            <a:r>
              <a:rPr lang="nl-NL" dirty="0"/>
              <a:t>Gebruiksgemak</a:t>
            </a:r>
          </a:p>
          <a:p>
            <a:pPr>
              <a:buFont typeface="Lucida Grande"/>
              <a:buChar char="+"/>
            </a:pPr>
            <a:r>
              <a:rPr lang="nl-NL" dirty="0"/>
              <a:t>Goedkoop</a:t>
            </a:r>
          </a:p>
          <a:p>
            <a:pPr marL="0" indent="0">
              <a:buNone/>
            </a:pPr>
            <a:endParaRPr lang="nl-NL" dirty="0"/>
          </a:p>
          <a:p>
            <a:pPr>
              <a:buFont typeface="Lucida Grande"/>
              <a:buChar char="-"/>
            </a:pPr>
            <a:r>
              <a:rPr lang="nl-NL" dirty="0"/>
              <a:t>Kwetsbaar (bv. voor schokken)</a:t>
            </a:r>
          </a:p>
          <a:p>
            <a:pPr>
              <a:buFont typeface="Lucida Grande"/>
              <a:buChar char="-"/>
            </a:pPr>
            <a:r>
              <a:rPr lang="nl-NL" dirty="0"/>
              <a:t>Beperkte levensduur (ca. 10 jaar)</a:t>
            </a:r>
          </a:p>
          <a:p>
            <a:endParaRPr lang="nl-BE" dirty="0"/>
          </a:p>
          <a:p>
            <a:endParaRPr lang="nl-BE" dirty="0"/>
          </a:p>
        </p:txBody>
      </p:sp>
    </p:spTree>
    <p:extLst>
      <p:ext uri="{BB962C8B-B14F-4D97-AF65-F5344CB8AC3E}">
        <p14:creationId xmlns:p14="http://schemas.microsoft.com/office/powerpoint/2010/main" val="3083239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7DADC2-A59D-41CE-A656-42F341E47ECA}"/>
              </a:ext>
            </a:extLst>
          </p:cNvPr>
          <p:cNvSpPr>
            <a:spLocks noGrp="1"/>
          </p:cNvSpPr>
          <p:nvPr>
            <p:ph type="title"/>
          </p:nvPr>
        </p:nvSpPr>
        <p:spPr>
          <a:xfrm>
            <a:off x="838200" y="128589"/>
            <a:ext cx="10515600" cy="1562100"/>
          </a:xfrm>
        </p:spPr>
        <p:txBody>
          <a:bodyPr/>
          <a:lstStyle/>
          <a:p>
            <a:r>
              <a:rPr lang="nl-BE" dirty="0"/>
              <a:t>3.1 Dragers: Solid State Drive (SSD)</a:t>
            </a:r>
          </a:p>
        </p:txBody>
      </p:sp>
      <p:sp>
        <p:nvSpPr>
          <p:cNvPr id="3" name="Tijdelijke aanduiding voor inhoud 2">
            <a:extLst>
              <a:ext uri="{FF2B5EF4-FFF2-40B4-BE49-F238E27FC236}">
                <a16:creationId xmlns:a16="http://schemas.microsoft.com/office/drawing/2014/main" id="{08C9B46E-5967-4014-B9B2-19CDF6A2FCCF}"/>
              </a:ext>
            </a:extLst>
          </p:cNvPr>
          <p:cNvSpPr>
            <a:spLocks noGrp="1"/>
          </p:cNvSpPr>
          <p:nvPr>
            <p:ph idx="1"/>
          </p:nvPr>
        </p:nvSpPr>
        <p:spPr>
          <a:xfrm>
            <a:off x="971550" y="1416406"/>
            <a:ext cx="10382250" cy="5055832"/>
          </a:xfrm>
        </p:spPr>
        <p:txBody>
          <a:bodyPr>
            <a:normAutofit fontScale="92500" lnSpcReduction="20000"/>
          </a:bodyPr>
          <a:lstStyle/>
          <a:p>
            <a:pPr marL="0" indent="0">
              <a:buNone/>
            </a:pPr>
            <a:r>
              <a:rPr lang="nl-NL" sz="3000" dirty="0"/>
              <a:t>= data afgelezen van geheugenchips</a:t>
            </a:r>
          </a:p>
          <a:p>
            <a:pPr marL="0" indent="0">
              <a:buNone/>
            </a:pPr>
            <a:endParaRPr lang="nl-NL" sz="3000" dirty="0"/>
          </a:p>
          <a:p>
            <a:pPr>
              <a:buFont typeface="Lucida Grande"/>
              <a:buChar char="+"/>
            </a:pPr>
            <a:r>
              <a:rPr lang="nl-NL" sz="3000" dirty="0"/>
              <a:t>Hoge lees- en schrijfsnelheid (ca. 10-20x sneller dan HDD)</a:t>
            </a:r>
          </a:p>
          <a:p>
            <a:pPr>
              <a:buFont typeface="Lucida Grande"/>
              <a:buChar char="+"/>
            </a:pPr>
            <a:r>
              <a:rPr lang="nl-NL" sz="3000" dirty="0"/>
              <a:t>Betrouwbaar</a:t>
            </a:r>
          </a:p>
          <a:p>
            <a:pPr>
              <a:buFont typeface="Lucida Grande"/>
              <a:buChar char="+"/>
            </a:pPr>
            <a:r>
              <a:rPr lang="nl-NL" sz="3000" dirty="0"/>
              <a:t>Gebruiksgemak</a:t>
            </a:r>
          </a:p>
          <a:p>
            <a:pPr>
              <a:buFont typeface="Lucida Grande"/>
              <a:buChar char="+"/>
            </a:pPr>
            <a:r>
              <a:rPr lang="nl-NL" sz="3000" dirty="0"/>
              <a:t>Energiezuinig (t.o.v. HDD)</a:t>
            </a:r>
          </a:p>
          <a:p>
            <a:pPr>
              <a:buFont typeface="Lucida Grande"/>
              <a:buChar char="+"/>
            </a:pPr>
            <a:r>
              <a:rPr lang="nl-NL" sz="3000" dirty="0"/>
              <a:t>Schokbestendig</a:t>
            </a:r>
          </a:p>
          <a:p>
            <a:pPr>
              <a:buFont typeface="Lucida Grande"/>
              <a:buChar char="+"/>
            </a:pPr>
            <a:endParaRPr lang="nl-NL" sz="3000" dirty="0"/>
          </a:p>
          <a:p>
            <a:pPr>
              <a:buFont typeface="Lucida Grande"/>
              <a:buChar char="-"/>
            </a:pPr>
            <a:r>
              <a:rPr lang="nl-NL" sz="3000" dirty="0"/>
              <a:t>Duur (t.o.v. HDD per GB)</a:t>
            </a:r>
          </a:p>
          <a:p>
            <a:pPr>
              <a:buFont typeface="Lucida Grande"/>
              <a:buChar char="-"/>
            </a:pPr>
            <a:r>
              <a:rPr lang="nl-NL" sz="3000" dirty="0"/>
              <a:t>Minder opslagcapaciteit dan HDD</a:t>
            </a:r>
          </a:p>
          <a:p>
            <a:pPr>
              <a:buFont typeface="Lucida Grande"/>
              <a:buChar char="-"/>
            </a:pPr>
            <a:r>
              <a:rPr lang="nl-NL" sz="3000" dirty="0"/>
              <a:t>Beperkte levensduur (wel langer dan HDD)</a:t>
            </a:r>
          </a:p>
          <a:p>
            <a:endParaRPr lang="nl-BE" dirty="0"/>
          </a:p>
        </p:txBody>
      </p:sp>
      <p:pic>
        <p:nvPicPr>
          <p:cNvPr id="4" name="Afbeelding 3">
            <a:extLst>
              <a:ext uri="{FF2B5EF4-FFF2-40B4-BE49-F238E27FC236}">
                <a16:creationId xmlns:a16="http://schemas.microsoft.com/office/drawing/2014/main" id="{7324353C-2F42-455A-9EAB-2A694B246D02}"/>
              </a:ext>
            </a:extLst>
          </p:cNvPr>
          <p:cNvPicPr>
            <a:picLocks noChangeAspect="1"/>
          </p:cNvPicPr>
          <p:nvPr/>
        </p:nvPicPr>
        <p:blipFill>
          <a:blip r:embed="rId2"/>
          <a:stretch>
            <a:fillRect/>
          </a:stretch>
        </p:blipFill>
        <p:spPr>
          <a:xfrm>
            <a:off x="8657916" y="3245242"/>
            <a:ext cx="2695884" cy="2196352"/>
          </a:xfrm>
          <a:prstGeom prst="rect">
            <a:avLst/>
          </a:prstGeom>
        </p:spPr>
      </p:pic>
    </p:spTree>
    <p:extLst>
      <p:ext uri="{BB962C8B-B14F-4D97-AF65-F5344CB8AC3E}">
        <p14:creationId xmlns:p14="http://schemas.microsoft.com/office/powerpoint/2010/main" val="3172357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96730-40E2-4E8E-8ED0-ED29B3952F4B}"/>
              </a:ext>
            </a:extLst>
          </p:cNvPr>
          <p:cNvSpPr>
            <a:spLocks noGrp="1"/>
          </p:cNvSpPr>
          <p:nvPr>
            <p:ph type="title"/>
          </p:nvPr>
        </p:nvSpPr>
        <p:spPr/>
        <p:txBody>
          <a:bodyPr/>
          <a:lstStyle/>
          <a:p>
            <a:r>
              <a:rPr lang="nl-BE" dirty="0"/>
              <a:t>3.1 Dragers: </a:t>
            </a:r>
            <a:r>
              <a:rPr lang="nl-BE" dirty="0" err="1"/>
              <a:t>cloud</a:t>
            </a:r>
            <a:r>
              <a:rPr lang="nl-BE" dirty="0"/>
              <a:t> services</a:t>
            </a:r>
          </a:p>
        </p:txBody>
      </p:sp>
      <p:sp>
        <p:nvSpPr>
          <p:cNvPr id="3" name="Tijdelijke aanduiding voor inhoud 2">
            <a:extLst>
              <a:ext uri="{FF2B5EF4-FFF2-40B4-BE49-F238E27FC236}">
                <a16:creationId xmlns:a16="http://schemas.microsoft.com/office/drawing/2014/main" id="{CB6E4665-0DA2-4630-A834-2D1AD8F04489}"/>
              </a:ext>
            </a:extLst>
          </p:cNvPr>
          <p:cNvSpPr>
            <a:spLocks noGrp="1"/>
          </p:cNvSpPr>
          <p:nvPr>
            <p:ph idx="1"/>
          </p:nvPr>
        </p:nvSpPr>
        <p:spPr>
          <a:xfrm>
            <a:off x="214314" y="1825625"/>
            <a:ext cx="6343650" cy="4351338"/>
          </a:xfrm>
        </p:spPr>
        <p:txBody>
          <a:bodyPr/>
          <a:lstStyle/>
          <a:p>
            <a:pPr lvl="1"/>
            <a:r>
              <a:rPr lang="nl-NL" sz="2800" dirty="0"/>
              <a:t>Google Drive, Dropbox, OneDrive, </a:t>
            </a:r>
            <a:r>
              <a:rPr lang="nl-NL" sz="2800" dirty="0" err="1"/>
              <a:t>pCloud</a:t>
            </a:r>
            <a:r>
              <a:rPr lang="nl-NL" sz="2800" dirty="0"/>
              <a:t>, </a:t>
            </a:r>
            <a:r>
              <a:rPr lang="nl-NL" sz="2800" dirty="0" err="1"/>
              <a:t>iCloud</a:t>
            </a:r>
            <a:r>
              <a:rPr lang="nl-NL" sz="2800" dirty="0"/>
              <a:t>,</a:t>
            </a:r>
            <a:r>
              <a:rPr lang="is-IS" sz="2800" dirty="0"/>
              <a:t>…</a:t>
            </a:r>
          </a:p>
          <a:p>
            <a:pPr lvl="1"/>
            <a:r>
              <a:rPr lang="nl-NL" sz="2800" dirty="0"/>
              <a:t>= </a:t>
            </a:r>
            <a:r>
              <a:rPr lang="is-IS" sz="2800" dirty="0"/>
              <a:t>Online opslagdienst (gratis of betalend)</a:t>
            </a:r>
            <a:endParaRPr lang="nl-NL" sz="2800" dirty="0"/>
          </a:p>
          <a:p>
            <a:pPr lvl="1"/>
            <a:endParaRPr lang="is-IS" dirty="0"/>
          </a:p>
        </p:txBody>
      </p:sp>
      <p:pic>
        <p:nvPicPr>
          <p:cNvPr id="5" name="Afbeelding 4">
            <a:extLst>
              <a:ext uri="{FF2B5EF4-FFF2-40B4-BE49-F238E27FC236}">
                <a16:creationId xmlns:a16="http://schemas.microsoft.com/office/drawing/2014/main" id="{15F36468-CFD8-4EB4-85AD-0CB98917A8C9}"/>
              </a:ext>
            </a:extLst>
          </p:cNvPr>
          <p:cNvPicPr>
            <a:picLocks noChangeAspect="1"/>
          </p:cNvPicPr>
          <p:nvPr/>
        </p:nvPicPr>
        <p:blipFill>
          <a:blip r:embed="rId2"/>
          <a:stretch>
            <a:fillRect/>
          </a:stretch>
        </p:blipFill>
        <p:spPr>
          <a:xfrm>
            <a:off x="7437821" y="2220651"/>
            <a:ext cx="3674612" cy="2045223"/>
          </a:xfrm>
          <a:prstGeom prst="rect">
            <a:avLst/>
          </a:prstGeom>
        </p:spPr>
      </p:pic>
    </p:spTree>
    <p:extLst>
      <p:ext uri="{BB962C8B-B14F-4D97-AF65-F5344CB8AC3E}">
        <p14:creationId xmlns:p14="http://schemas.microsoft.com/office/powerpoint/2010/main" val="2396860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6AF0DE-A646-46B7-BB88-949D617B61BB}"/>
              </a:ext>
            </a:extLst>
          </p:cNvPr>
          <p:cNvSpPr>
            <a:spLocks noGrp="1"/>
          </p:cNvSpPr>
          <p:nvPr>
            <p:ph type="title"/>
          </p:nvPr>
        </p:nvSpPr>
        <p:spPr/>
        <p:txBody>
          <a:bodyPr/>
          <a:lstStyle/>
          <a:p>
            <a:r>
              <a:rPr lang="nl-BE" dirty="0"/>
              <a:t>3.1 Dragers: </a:t>
            </a:r>
            <a:r>
              <a:rPr lang="nl-BE" dirty="0" err="1"/>
              <a:t>cloud</a:t>
            </a:r>
            <a:r>
              <a:rPr lang="nl-BE" dirty="0"/>
              <a:t> services</a:t>
            </a:r>
          </a:p>
        </p:txBody>
      </p:sp>
      <p:sp>
        <p:nvSpPr>
          <p:cNvPr id="3" name="Tijdelijke aanduiding voor inhoud 2">
            <a:extLst>
              <a:ext uri="{FF2B5EF4-FFF2-40B4-BE49-F238E27FC236}">
                <a16:creationId xmlns:a16="http://schemas.microsoft.com/office/drawing/2014/main" id="{6851CBD4-D18F-45ED-A62B-57DACDEEEDCA}"/>
              </a:ext>
            </a:extLst>
          </p:cNvPr>
          <p:cNvSpPr>
            <a:spLocks noGrp="1"/>
          </p:cNvSpPr>
          <p:nvPr>
            <p:ph idx="1"/>
          </p:nvPr>
        </p:nvSpPr>
        <p:spPr/>
        <p:txBody>
          <a:bodyPr>
            <a:normAutofit lnSpcReduction="10000"/>
          </a:bodyPr>
          <a:lstStyle/>
          <a:p>
            <a:pPr>
              <a:buFont typeface="Lucida Grande"/>
              <a:buChar char="+"/>
            </a:pPr>
            <a:r>
              <a:rPr lang="nl-NL" dirty="0"/>
              <a:t>Bereikbaarheid: centraal opslagplatform met online toegang</a:t>
            </a:r>
          </a:p>
          <a:p>
            <a:pPr>
              <a:buFont typeface="Lucida Grande"/>
              <a:buChar char="+"/>
            </a:pPr>
            <a:r>
              <a:rPr lang="nl-NL" dirty="0"/>
              <a:t>Informatiedeling en samenwerking</a:t>
            </a:r>
          </a:p>
          <a:p>
            <a:pPr>
              <a:buFont typeface="Lucida Grande"/>
              <a:buChar char="+"/>
            </a:pPr>
            <a:r>
              <a:rPr lang="nl-NL" dirty="0"/>
              <a:t>Goedkoop</a:t>
            </a:r>
          </a:p>
          <a:p>
            <a:pPr marL="0" indent="0">
              <a:buNone/>
            </a:pPr>
            <a:endParaRPr lang="nl-NL" dirty="0"/>
          </a:p>
          <a:p>
            <a:pPr>
              <a:buFont typeface="Lucida Grande"/>
              <a:buChar char="-"/>
            </a:pPr>
            <a:r>
              <a:rPr lang="nl-NL" dirty="0" err="1"/>
              <a:t>Leverancierafhankelijk</a:t>
            </a:r>
            <a:endParaRPr lang="nl-NL" dirty="0"/>
          </a:p>
          <a:p>
            <a:pPr>
              <a:buFont typeface="Lucida Grande"/>
              <a:buChar char="-"/>
            </a:pPr>
            <a:r>
              <a:rPr lang="nl-NL" dirty="0"/>
              <a:t>Beperkte houdbaarheid servers</a:t>
            </a:r>
          </a:p>
          <a:p>
            <a:pPr>
              <a:buFont typeface="Lucida Grande"/>
              <a:buChar char="-"/>
            </a:pPr>
            <a:r>
              <a:rPr lang="nl-NL" dirty="0"/>
              <a:t>Beveiliging (bv. </a:t>
            </a:r>
            <a:r>
              <a:rPr lang="nl-NL" dirty="0" err="1"/>
              <a:t>hacking</a:t>
            </a:r>
            <a:r>
              <a:rPr lang="nl-NL" dirty="0"/>
              <a:t>)? Privacy?</a:t>
            </a:r>
          </a:p>
          <a:p>
            <a:pPr>
              <a:buFont typeface="Lucida Grande"/>
              <a:buChar char="-"/>
            </a:pPr>
            <a:r>
              <a:rPr lang="nl-NL" dirty="0"/>
              <a:t>Locatie? (verspreid over externe servers en meerdere opslagplaatsen)</a:t>
            </a:r>
          </a:p>
          <a:p>
            <a:pPr>
              <a:buFont typeface="Lucida Grande"/>
              <a:buChar char="-"/>
            </a:pPr>
            <a:r>
              <a:rPr lang="nl-NL" dirty="0"/>
              <a:t>Dataverlies (Gratis versie)</a:t>
            </a:r>
          </a:p>
          <a:p>
            <a:endParaRPr lang="nl-BE" dirty="0"/>
          </a:p>
        </p:txBody>
      </p:sp>
      <p:pic>
        <p:nvPicPr>
          <p:cNvPr id="4" name="Afbeelding 3">
            <a:extLst>
              <a:ext uri="{FF2B5EF4-FFF2-40B4-BE49-F238E27FC236}">
                <a16:creationId xmlns:a16="http://schemas.microsoft.com/office/drawing/2014/main" id="{3812442C-13AB-4793-AA12-97B25E6F6F14}"/>
              </a:ext>
            </a:extLst>
          </p:cNvPr>
          <p:cNvPicPr>
            <a:picLocks noChangeAspect="1"/>
          </p:cNvPicPr>
          <p:nvPr/>
        </p:nvPicPr>
        <p:blipFill rotWithShape="1">
          <a:blip r:embed="rId2"/>
          <a:srcRect r="5509"/>
          <a:stretch/>
        </p:blipFill>
        <p:spPr>
          <a:xfrm>
            <a:off x="8383410" y="2651869"/>
            <a:ext cx="1839209" cy="1827767"/>
          </a:xfrm>
          <a:prstGeom prst="rect">
            <a:avLst/>
          </a:prstGeom>
        </p:spPr>
      </p:pic>
    </p:spTree>
    <p:extLst>
      <p:ext uri="{BB962C8B-B14F-4D97-AF65-F5344CB8AC3E}">
        <p14:creationId xmlns:p14="http://schemas.microsoft.com/office/powerpoint/2010/main" val="1629359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D1481B-4719-483C-93C1-AFAD97099A8F}"/>
              </a:ext>
            </a:extLst>
          </p:cNvPr>
          <p:cNvSpPr>
            <a:spLocks noGrp="1"/>
          </p:cNvSpPr>
          <p:nvPr>
            <p:ph type="title"/>
          </p:nvPr>
        </p:nvSpPr>
        <p:spPr/>
        <p:txBody>
          <a:bodyPr/>
          <a:lstStyle/>
          <a:p>
            <a:r>
              <a:rPr lang="nl-BE" dirty="0"/>
              <a:t>3.1 Dragers</a:t>
            </a:r>
          </a:p>
        </p:txBody>
      </p:sp>
      <p:sp>
        <p:nvSpPr>
          <p:cNvPr id="3" name="Tijdelijke aanduiding voor inhoud 2">
            <a:extLst>
              <a:ext uri="{FF2B5EF4-FFF2-40B4-BE49-F238E27FC236}">
                <a16:creationId xmlns:a16="http://schemas.microsoft.com/office/drawing/2014/main" id="{51D601A1-1B3A-4A59-B368-CB43975616E1}"/>
              </a:ext>
            </a:extLst>
          </p:cNvPr>
          <p:cNvSpPr>
            <a:spLocks noGrp="1"/>
          </p:cNvSpPr>
          <p:nvPr>
            <p:ph idx="1"/>
          </p:nvPr>
        </p:nvSpPr>
        <p:spPr>
          <a:xfrm>
            <a:off x="838200" y="1690688"/>
            <a:ext cx="10515600" cy="4486275"/>
          </a:xfrm>
        </p:spPr>
        <p:txBody>
          <a:bodyPr>
            <a:normAutofit/>
          </a:bodyPr>
          <a:lstStyle/>
          <a:p>
            <a:r>
              <a:rPr lang="nl-BE" dirty="0"/>
              <a:t>Conclusie: </a:t>
            </a:r>
            <a:r>
              <a:rPr lang="nl-NL" dirty="0"/>
              <a:t>duurzame opslag bestaat </a:t>
            </a:r>
            <a:r>
              <a:rPr lang="nl-NL" b="1" dirty="0"/>
              <a:t>niet</a:t>
            </a:r>
            <a:r>
              <a:rPr lang="nl-NL" dirty="0"/>
              <a:t>!</a:t>
            </a:r>
          </a:p>
          <a:p>
            <a:pPr lvl="1"/>
            <a:r>
              <a:rPr lang="nl-NL" dirty="0"/>
              <a:t>Beperkte houdbaarheid van fysieke dragers</a:t>
            </a:r>
          </a:p>
          <a:p>
            <a:pPr lvl="1"/>
            <a:r>
              <a:rPr lang="nl-NL" dirty="0"/>
              <a:t>Risico op fysieke schade of gebruiksschade</a:t>
            </a:r>
          </a:p>
          <a:p>
            <a:pPr lvl="1"/>
            <a:r>
              <a:rPr lang="nl-NL" dirty="0"/>
              <a:t>Risico op fysiek verval (</a:t>
            </a:r>
            <a:r>
              <a:rPr lang="nl-NL" dirty="0" err="1"/>
              <a:t>bitrot</a:t>
            </a:r>
            <a:r>
              <a:rPr lang="nl-NL" dirty="0"/>
              <a:t>)</a:t>
            </a:r>
          </a:p>
          <a:p>
            <a:pPr lvl="1"/>
            <a:r>
              <a:rPr lang="nl-NL" dirty="0"/>
              <a:t>Risico op fouten bij (de)coderen</a:t>
            </a:r>
          </a:p>
          <a:p>
            <a:pPr marL="457200" lvl="1" indent="0">
              <a:buNone/>
            </a:pPr>
            <a:endParaRPr lang="nl-NL" dirty="0"/>
          </a:p>
          <a:p>
            <a:pPr lvl="1"/>
            <a:endParaRPr lang="nl-NL" dirty="0"/>
          </a:p>
          <a:p>
            <a:pPr lvl="1"/>
            <a:endParaRPr lang="nl-BE" dirty="0"/>
          </a:p>
        </p:txBody>
      </p:sp>
    </p:spTree>
    <p:extLst>
      <p:ext uri="{BB962C8B-B14F-4D97-AF65-F5344CB8AC3E}">
        <p14:creationId xmlns:p14="http://schemas.microsoft.com/office/powerpoint/2010/main" val="3679827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369681-4C0A-47B4-8C2E-61E66F5A0397}"/>
              </a:ext>
            </a:extLst>
          </p:cNvPr>
          <p:cNvSpPr>
            <a:spLocks noGrp="1"/>
          </p:cNvSpPr>
          <p:nvPr>
            <p:ph type="title"/>
          </p:nvPr>
        </p:nvSpPr>
        <p:spPr/>
        <p:txBody>
          <a:bodyPr/>
          <a:lstStyle/>
          <a:p>
            <a:r>
              <a:rPr lang="nl-BE" dirty="0"/>
              <a:t>3.1 Dragers</a:t>
            </a:r>
          </a:p>
        </p:txBody>
      </p:sp>
      <p:sp>
        <p:nvSpPr>
          <p:cNvPr id="3" name="Tijdelijke aanduiding voor inhoud 2">
            <a:extLst>
              <a:ext uri="{FF2B5EF4-FFF2-40B4-BE49-F238E27FC236}">
                <a16:creationId xmlns:a16="http://schemas.microsoft.com/office/drawing/2014/main" id="{42CA1022-7A92-4556-8F47-8C13ED250B4A}"/>
              </a:ext>
            </a:extLst>
          </p:cNvPr>
          <p:cNvSpPr>
            <a:spLocks noGrp="1"/>
          </p:cNvSpPr>
          <p:nvPr>
            <p:ph idx="1"/>
          </p:nvPr>
        </p:nvSpPr>
        <p:spPr/>
        <p:txBody>
          <a:bodyPr/>
          <a:lstStyle/>
          <a:p>
            <a:r>
              <a:rPr lang="nl-BE" dirty="0"/>
              <a:t>Actiepunten:</a:t>
            </a:r>
          </a:p>
          <a:p>
            <a:pPr lvl="1"/>
            <a:r>
              <a:rPr lang="nl-NL" b="1" dirty="0"/>
              <a:t>HDD en SSD: Controleer</a:t>
            </a:r>
            <a:r>
              <a:rPr lang="nl-NL" dirty="0"/>
              <a:t> opslagmedia </a:t>
            </a:r>
            <a:r>
              <a:rPr lang="nl-NL" b="1" dirty="0"/>
              <a:t>jaarlijks</a:t>
            </a:r>
            <a:r>
              <a:rPr lang="nl-NL" dirty="0"/>
              <a:t>: wordt de drager goed ingelezen, kan je de bestanden openen, is alle data nog aanwezig is, is er fysieke schade,</a:t>
            </a:r>
            <a:r>
              <a:rPr lang="is-IS" dirty="0"/>
              <a:t>…</a:t>
            </a:r>
            <a:endParaRPr lang="nl-NL" dirty="0"/>
          </a:p>
          <a:p>
            <a:pPr lvl="1"/>
            <a:r>
              <a:rPr lang="nl-NL" b="1" dirty="0"/>
              <a:t>HDD en SSD: Vervang</a:t>
            </a:r>
            <a:r>
              <a:rPr lang="nl-NL" dirty="0"/>
              <a:t> opslagmedia regelmatig (harde schijf elke 3 à 5 jaar). Kopieer naar nieuwe opslagmedia.</a:t>
            </a:r>
          </a:p>
          <a:p>
            <a:pPr lvl="1"/>
            <a:r>
              <a:rPr lang="nl-NL" b="1" dirty="0"/>
              <a:t>Cloud services: </a:t>
            </a:r>
            <a:r>
              <a:rPr lang="nl-NL" dirty="0"/>
              <a:t>Kies voor een </a:t>
            </a:r>
            <a:r>
              <a:rPr lang="nl-NL" b="1" dirty="0"/>
              <a:t>betalende versie </a:t>
            </a:r>
            <a:r>
              <a:rPr lang="nl-NL" dirty="0"/>
              <a:t>en controleer de voorwaarden (m.b.t. ondersteuning en beveiliging)</a:t>
            </a:r>
          </a:p>
          <a:p>
            <a:endParaRPr lang="nl-BE" dirty="0"/>
          </a:p>
        </p:txBody>
      </p:sp>
    </p:spTree>
    <p:extLst>
      <p:ext uri="{BB962C8B-B14F-4D97-AF65-F5344CB8AC3E}">
        <p14:creationId xmlns:p14="http://schemas.microsoft.com/office/powerpoint/2010/main" val="2378774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6977B1-7FE7-4929-8E7F-3575FC56B1E2}"/>
              </a:ext>
            </a:extLst>
          </p:cNvPr>
          <p:cNvSpPr>
            <a:spLocks noGrp="1"/>
          </p:cNvSpPr>
          <p:nvPr>
            <p:ph type="title"/>
          </p:nvPr>
        </p:nvSpPr>
        <p:spPr/>
        <p:txBody>
          <a:bodyPr/>
          <a:lstStyle/>
          <a:p>
            <a:r>
              <a:rPr lang="nl-BE" dirty="0"/>
              <a:t>3.2 Back-up</a:t>
            </a:r>
          </a:p>
        </p:txBody>
      </p:sp>
      <p:sp>
        <p:nvSpPr>
          <p:cNvPr id="3" name="Tijdelijke aanduiding voor inhoud 2">
            <a:extLst>
              <a:ext uri="{FF2B5EF4-FFF2-40B4-BE49-F238E27FC236}">
                <a16:creationId xmlns:a16="http://schemas.microsoft.com/office/drawing/2014/main" id="{A43D2F00-6D58-4E27-8E90-4D7653A47F6E}"/>
              </a:ext>
            </a:extLst>
          </p:cNvPr>
          <p:cNvSpPr>
            <a:spLocks noGrp="1"/>
          </p:cNvSpPr>
          <p:nvPr>
            <p:ph idx="1"/>
          </p:nvPr>
        </p:nvSpPr>
        <p:spPr/>
        <p:txBody>
          <a:bodyPr/>
          <a:lstStyle/>
          <a:p>
            <a:pPr marL="0" indent="0">
              <a:buNone/>
            </a:pPr>
            <a:r>
              <a:rPr lang="nl-NL" dirty="0"/>
              <a:t>= veiligheidskopie om te vermijden dat data verloren gaat</a:t>
            </a:r>
          </a:p>
          <a:p>
            <a:pPr marL="0" indent="0">
              <a:buNone/>
            </a:pPr>
            <a:endParaRPr lang="nl-NL" dirty="0"/>
          </a:p>
          <a:p>
            <a:r>
              <a:rPr lang="nl-NL" dirty="0"/>
              <a:t>Oorzaken dataverlies?</a:t>
            </a:r>
          </a:p>
          <a:p>
            <a:pPr lvl="1"/>
            <a:r>
              <a:rPr lang="nl-NL" dirty="0"/>
              <a:t>Hardware storing (bv. defecte harde schijf)</a:t>
            </a:r>
          </a:p>
          <a:p>
            <a:pPr lvl="1"/>
            <a:r>
              <a:rPr lang="nl-NL" dirty="0"/>
              <a:t>Menselijke fouten (bv. per ongeluk verwijderd)</a:t>
            </a:r>
          </a:p>
          <a:p>
            <a:pPr lvl="1"/>
            <a:r>
              <a:rPr lang="nl-NL" dirty="0"/>
              <a:t>Programmeerfouten of bugs</a:t>
            </a:r>
          </a:p>
          <a:p>
            <a:pPr lvl="1"/>
            <a:r>
              <a:rPr lang="nl-NL" dirty="0"/>
              <a:t>Malware (bv. virus)</a:t>
            </a:r>
          </a:p>
          <a:p>
            <a:pPr lvl="1"/>
            <a:r>
              <a:rPr lang="nl-NL" dirty="0"/>
              <a:t>Diefstal</a:t>
            </a:r>
          </a:p>
          <a:p>
            <a:pPr lvl="1"/>
            <a:r>
              <a:rPr lang="is-IS" dirty="0"/>
              <a:t>…</a:t>
            </a:r>
            <a:endParaRPr lang="nl-NL" dirty="0"/>
          </a:p>
          <a:p>
            <a:endParaRPr lang="nl-BE" dirty="0"/>
          </a:p>
        </p:txBody>
      </p:sp>
    </p:spTree>
    <p:extLst>
      <p:ext uri="{BB962C8B-B14F-4D97-AF65-F5344CB8AC3E}">
        <p14:creationId xmlns:p14="http://schemas.microsoft.com/office/powerpoint/2010/main" val="2183807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76215-825C-4AF9-96DD-36E5721AFC4E}"/>
              </a:ext>
            </a:extLst>
          </p:cNvPr>
          <p:cNvSpPr>
            <a:spLocks noGrp="1"/>
          </p:cNvSpPr>
          <p:nvPr>
            <p:ph type="title"/>
          </p:nvPr>
        </p:nvSpPr>
        <p:spPr/>
        <p:txBody>
          <a:bodyPr/>
          <a:lstStyle/>
          <a:p>
            <a:r>
              <a:rPr lang="nl-BE" dirty="0"/>
              <a:t>3.2 Back-up</a:t>
            </a:r>
          </a:p>
        </p:txBody>
      </p:sp>
      <p:sp>
        <p:nvSpPr>
          <p:cNvPr id="3" name="Tijdelijke aanduiding voor inhoud 2">
            <a:extLst>
              <a:ext uri="{FF2B5EF4-FFF2-40B4-BE49-F238E27FC236}">
                <a16:creationId xmlns:a16="http://schemas.microsoft.com/office/drawing/2014/main" id="{BCBB57DF-2E05-4930-8685-1BBEC424C05C}"/>
              </a:ext>
            </a:extLst>
          </p:cNvPr>
          <p:cNvSpPr>
            <a:spLocks noGrp="1"/>
          </p:cNvSpPr>
          <p:nvPr>
            <p:ph idx="1"/>
          </p:nvPr>
        </p:nvSpPr>
        <p:spPr>
          <a:xfrm>
            <a:off x="838200" y="1825625"/>
            <a:ext cx="10515600" cy="4351338"/>
          </a:xfrm>
        </p:spPr>
        <p:txBody>
          <a:bodyPr/>
          <a:lstStyle/>
          <a:p>
            <a:pPr marL="0" indent="0">
              <a:buNone/>
            </a:pPr>
            <a:r>
              <a:rPr lang="nl-NL" b="1" dirty="0"/>
              <a:t>Stappenplan</a:t>
            </a:r>
            <a:r>
              <a:rPr lang="nl-NL" dirty="0"/>
              <a:t>:</a:t>
            </a:r>
          </a:p>
          <a:p>
            <a:pPr marL="514350" indent="-514350">
              <a:buFont typeface="+mj-lt"/>
              <a:buAutoNum type="arabicPeriod"/>
            </a:pPr>
            <a:r>
              <a:rPr lang="nl-NL" dirty="0"/>
              <a:t>Breng alle bestanden </a:t>
            </a:r>
            <a:r>
              <a:rPr lang="nl-NL" b="1" dirty="0"/>
              <a:t>in kaart</a:t>
            </a:r>
          </a:p>
          <a:p>
            <a:pPr marL="514350" indent="-514350">
              <a:buFont typeface="+mj-lt"/>
              <a:buAutoNum type="arabicPeriod"/>
            </a:pPr>
            <a:r>
              <a:rPr lang="nl-NL" dirty="0"/>
              <a:t>Bewaar </a:t>
            </a:r>
            <a:r>
              <a:rPr lang="nl-NL" b="1" dirty="0"/>
              <a:t>meerdere versies </a:t>
            </a:r>
            <a:r>
              <a:rPr lang="nl-NL" dirty="0"/>
              <a:t>(kopie dagelijks – wekelijks - maandelijks of combinatie volledige en incrementele back-up)</a:t>
            </a:r>
          </a:p>
          <a:p>
            <a:pPr marL="514350" indent="-514350">
              <a:buFont typeface="+mj-lt"/>
              <a:buAutoNum type="arabicPeriod"/>
            </a:pPr>
            <a:r>
              <a:rPr lang="nl-NL" dirty="0"/>
              <a:t>Bewaar een </a:t>
            </a:r>
            <a:r>
              <a:rPr lang="nl-NL" b="1" dirty="0"/>
              <a:t>kopie</a:t>
            </a:r>
            <a:r>
              <a:rPr lang="nl-NL" dirty="0"/>
              <a:t> op min. </a:t>
            </a:r>
            <a:r>
              <a:rPr lang="nl-NL" b="1" dirty="0"/>
              <a:t>1</a:t>
            </a:r>
            <a:r>
              <a:rPr lang="nl-NL" dirty="0"/>
              <a:t> </a:t>
            </a:r>
            <a:r>
              <a:rPr lang="nl-NL" b="1" dirty="0"/>
              <a:t>externe locatie </a:t>
            </a:r>
            <a:r>
              <a:rPr lang="nl-NL" dirty="0"/>
              <a:t>(</a:t>
            </a:r>
            <a:r>
              <a:rPr lang="nl-NL" dirty="0" err="1"/>
              <a:t>cfr</a:t>
            </a:r>
            <a:r>
              <a:rPr lang="nl-NL" dirty="0"/>
              <a:t>. inbraak of brand)</a:t>
            </a:r>
          </a:p>
          <a:p>
            <a:pPr marL="0" indent="0">
              <a:buNone/>
            </a:pPr>
            <a:endParaRPr lang="nl-BE" dirty="0"/>
          </a:p>
        </p:txBody>
      </p:sp>
    </p:spTree>
    <p:extLst>
      <p:ext uri="{BB962C8B-B14F-4D97-AF65-F5344CB8AC3E}">
        <p14:creationId xmlns:p14="http://schemas.microsoft.com/office/powerpoint/2010/main" val="3361715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A7B85B-7F35-4455-8ED5-5661519842EB}"/>
              </a:ext>
            </a:extLst>
          </p:cNvPr>
          <p:cNvSpPr>
            <a:spLocks noGrp="1"/>
          </p:cNvSpPr>
          <p:nvPr>
            <p:ph type="title"/>
          </p:nvPr>
        </p:nvSpPr>
        <p:spPr/>
        <p:txBody>
          <a:bodyPr/>
          <a:lstStyle/>
          <a:p>
            <a:r>
              <a:rPr lang="nl-BE" dirty="0"/>
              <a:t>1. Belang van duurzaam digitaal werken</a:t>
            </a:r>
          </a:p>
        </p:txBody>
      </p:sp>
      <p:sp>
        <p:nvSpPr>
          <p:cNvPr id="3" name="Tijdelijke aanduiding voor inhoud 2">
            <a:extLst>
              <a:ext uri="{FF2B5EF4-FFF2-40B4-BE49-F238E27FC236}">
                <a16:creationId xmlns:a16="http://schemas.microsoft.com/office/drawing/2014/main" id="{7C76F781-7093-4150-856A-B4C2E6E95C8C}"/>
              </a:ext>
            </a:extLst>
          </p:cNvPr>
          <p:cNvSpPr>
            <a:spLocks noGrp="1"/>
          </p:cNvSpPr>
          <p:nvPr>
            <p:ph idx="1"/>
          </p:nvPr>
        </p:nvSpPr>
        <p:spPr/>
        <p:txBody>
          <a:bodyPr>
            <a:normAutofit fontScale="92500" lnSpcReduction="10000"/>
          </a:bodyPr>
          <a:lstStyle/>
          <a:p>
            <a:pPr marL="0" indent="0">
              <a:buNone/>
            </a:pPr>
            <a:r>
              <a:rPr lang="nl-BE" b="1" dirty="0"/>
              <a:t>Korte termijn</a:t>
            </a:r>
          </a:p>
          <a:p>
            <a:pPr lvl="0">
              <a:buClr>
                <a:schemeClr val="dk1"/>
              </a:buClr>
              <a:buSzPts val="2800"/>
              <a:buFont typeface="Arial"/>
              <a:buChar char="•"/>
            </a:pPr>
            <a:r>
              <a:rPr lang="nl-BE" dirty="0">
                <a:solidFill>
                  <a:schemeClr val="dk1"/>
                </a:solidFill>
                <a:ea typeface="Calibri"/>
                <a:cs typeface="Calibri"/>
                <a:sym typeface="Calibri"/>
              </a:rPr>
              <a:t>Eenvoudiger beheer van informatie</a:t>
            </a:r>
          </a:p>
          <a:p>
            <a:pPr marL="628650" lvl="1">
              <a:spcBef>
                <a:spcPts val="1000"/>
              </a:spcBef>
              <a:buClr>
                <a:schemeClr val="dk1"/>
              </a:buClr>
              <a:buSzPts val="2800"/>
              <a:buFont typeface="Arial"/>
              <a:buChar char="•"/>
            </a:pPr>
            <a:r>
              <a:rPr lang="nl-BE" dirty="0"/>
              <a:t>betere toegankelijkheid</a:t>
            </a:r>
          </a:p>
          <a:p>
            <a:pPr marL="628650" lvl="1">
              <a:spcBef>
                <a:spcPts val="1000"/>
              </a:spcBef>
              <a:buClr>
                <a:schemeClr val="dk1"/>
              </a:buClr>
              <a:buSzPts val="2800"/>
              <a:buFont typeface="Arial"/>
              <a:buChar char="•"/>
            </a:pPr>
            <a:r>
              <a:rPr lang="nl-BE" dirty="0"/>
              <a:t>betere vindbaarheid en doorzoekbaarheid</a:t>
            </a:r>
          </a:p>
          <a:p>
            <a:pPr>
              <a:buClr>
                <a:schemeClr val="dk1"/>
              </a:buClr>
              <a:buSzPts val="2800"/>
              <a:buFont typeface="Arial"/>
              <a:buChar char="•"/>
            </a:pPr>
            <a:r>
              <a:rPr lang="nl-BE" dirty="0"/>
              <a:t>Meer opslag en bewaring mogelijk </a:t>
            </a:r>
          </a:p>
          <a:p>
            <a:pPr>
              <a:buClr>
                <a:schemeClr val="dk1"/>
              </a:buClr>
              <a:buSzPts val="2800"/>
              <a:buFont typeface="Arial"/>
              <a:buChar char="•"/>
            </a:pPr>
            <a:r>
              <a:rPr lang="nl-BE" dirty="0">
                <a:solidFill>
                  <a:schemeClr val="dk1"/>
                </a:solidFill>
                <a:ea typeface="Calibri"/>
                <a:cs typeface="Calibri"/>
                <a:sym typeface="Calibri"/>
              </a:rPr>
              <a:t>Veiliger beheer van informatie</a:t>
            </a:r>
          </a:p>
          <a:p>
            <a:pPr marL="0" indent="0">
              <a:buClr>
                <a:schemeClr val="dk1"/>
              </a:buClr>
              <a:buSzPts val="2800"/>
              <a:buNone/>
            </a:pPr>
            <a:endParaRPr lang="nl-BE" dirty="0">
              <a:solidFill>
                <a:schemeClr val="dk1"/>
              </a:solidFill>
              <a:cs typeface="Calibri"/>
              <a:sym typeface="Calibri"/>
            </a:endParaRPr>
          </a:p>
          <a:p>
            <a:pPr marL="0" indent="0">
              <a:buClr>
                <a:schemeClr val="dk1"/>
              </a:buClr>
              <a:buSzPts val="2800"/>
              <a:buNone/>
            </a:pPr>
            <a:r>
              <a:rPr lang="nl-BE" b="1" dirty="0"/>
              <a:t>Lange termijn</a:t>
            </a:r>
          </a:p>
          <a:p>
            <a:pPr lvl="0">
              <a:buClr>
                <a:schemeClr val="dk1"/>
              </a:buClr>
              <a:buSzPts val="2800"/>
              <a:buFont typeface="Arial"/>
              <a:buChar char="•"/>
            </a:pPr>
            <a:r>
              <a:rPr lang="nl-BE" dirty="0">
                <a:solidFill>
                  <a:schemeClr val="dk1"/>
                </a:solidFill>
                <a:ea typeface="Calibri"/>
                <a:cs typeface="Calibri"/>
                <a:sym typeface="Calibri"/>
              </a:rPr>
              <a:t>Continuïteit van de organisatie</a:t>
            </a:r>
            <a:endParaRPr lang="nl-BE" dirty="0"/>
          </a:p>
          <a:p>
            <a:pPr lvl="0">
              <a:buClr>
                <a:schemeClr val="dk1"/>
              </a:buClr>
              <a:buSzPts val="2800"/>
              <a:buFont typeface="Arial"/>
              <a:buChar char="•"/>
            </a:pPr>
            <a:r>
              <a:rPr lang="nl-BE" dirty="0">
                <a:solidFill>
                  <a:schemeClr val="dk1"/>
                </a:solidFill>
                <a:ea typeface="Calibri"/>
                <a:cs typeface="Calibri"/>
                <a:sym typeface="Calibri"/>
              </a:rPr>
              <a:t>Informatie blijft waardevol en bruikbaar op lange termijn</a:t>
            </a:r>
            <a:endParaRPr lang="nl-BE" dirty="0"/>
          </a:p>
          <a:p>
            <a:endParaRPr lang="nl-BE" dirty="0"/>
          </a:p>
        </p:txBody>
      </p:sp>
    </p:spTree>
    <p:extLst>
      <p:ext uri="{BB962C8B-B14F-4D97-AF65-F5344CB8AC3E}">
        <p14:creationId xmlns:p14="http://schemas.microsoft.com/office/powerpoint/2010/main" val="976634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7EB3E-BD42-498D-B82B-2E6E4CC8B769}"/>
              </a:ext>
            </a:extLst>
          </p:cNvPr>
          <p:cNvSpPr>
            <a:spLocks noGrp="1"/>
          </p:cNvSpPr>
          <p:nvPr>
            <p:ph type="title"/>
          </p:nvPr>
        </p:nvSpPr>
        <p:spPr/>
        <p:txBody>
          <a:bodyPr/>
          <a:lstStyle/>
          <a:p>
            <a:r>
              <a:rPr lang="nl-BE" dirty="0"/>
              <a:t>3.2 Back-up</a:t>
            </a:r>
          </a:p>
        </p:txBody>
      </p:sp>
      <p:sp>
        <p:nvSpPr>
          <p:cNvPr id="3" name="Tijdelijke aanduiding voor inhoud 2">
            <a:extLst>
              <a:ext uri="{FF2B5EF4-FFF2-40B4-BE49-F238E27FC236}">
                <a16:creationId xmlns:a16="http://schemas.microsoft.com/office/drawing/2014/main" id="{4337E51C-7105-401B-BBB3-4A3441E206F0}"/>
              </a:ext>
            </a:extLst>
          </p:cNvPr>
          <p:cNvSpPr>
            <a:spLocks noGrp="1"/>
          </p:cNvSpPr>
          <p:nvPr>
            <p:ph idx="1"/>
          </p:nvPr>
        </p:nvSpPr>
        <p:spPr/>
        <p:txBody>
          <a:bodyPr/>
          <a:lstStyle/>
          <a:p>
            <a:pPr marL="0" indent="0">
              <a:buNone/>
            </a:pPr>
            <a:r>
              <a:rPr lang="nl-NL" b="1" dirty="0"/>
              <a:t>3 mogelijke scenario’s:</a:t>
            </a:r>
          </a:p>
          <a:p>
            <a:pPr marL="0" indent="0">
              <a:buNone/>
            </a:pPr>
            <a:r>
              <a:rPr lang="nl-NL" dirty="0"/>
              <a:t>1. Lokaal + automatische centrale back-up + externe harde schijf thuis</a:t>
            </a:r>
          </a:p>
          <a:p>
            <a:pPr marL="0" indent="0">
              <a:buNone/>
            </a:pPr>
            <a:r>
              <a:rPr lang="nl-NL" dirty="0"/>
              <a:t>2. Lokaal + centrale back-up + externe back-up</a:t>
            </a:r>
          </a:p>
          <a:p>
            <a:pPr marL="0" indent="0">
              <a:buNone/>
            </a:pPr>
            <a:r>
              <a:rPr lang="nl-NL" dirty="0"/>
              <a:t>3. Clouddiensten + lokale back-up (externe harde schijf of NAS)</a:t>
            </a:r>
          </a:p>
          <a:p>
            <a:pPr marL="0" indent="0">
              <a:buNone/>
            </a:pPr>
            <a:r>
              <a:rPr lang="nl-NL" dirty="0"/>
              <a:t>4. Clouddiensten + back-up andere clouddienst</a:t>
            </a:r>
          </a:p>
          <a:p>
            <a:pPr marL="0" indent="0">
              <a:buNone/>
            </a:pPr>
            <a:endParaRPr lang="nl-NL" dirty="0"/>
          </a:p>
          <a:p>
            <a:pPr marL="0" indent="0">
              <a:buNone/>
            </a:pPr>
            <a:r>
              <a:rPr lang="nl-NL" dirty="0">
                <a:hlinkClick r:id="rId3"/>
              </a:rPr>
              <a:t>https://www.projecttracks.be/nl/tools/detail/hoe-maak-je-een-back-up</a:t>
            </a:r>
            <a:endParaRPr lang="nl-NL" dirty="0"/>
          </a:p>
          <a:p>
            <a:pPr marL="0" indent="0">
              <a:buNone/>
            </a:pPr>
            <a:endParaRPr lang="nl-NL" dirty="0"/>
          </a:p>
          <a:p>
            <a:endParaRPr lang="nl-BE" dirty="0"/>
          </a:p>
        </p:txBody>
      </p:sp>
    </p:spTree>
    <p:extLst>
      <p:ext uri="{BB962C8B-B14F-4D97-AF65-F5344CB8AC3E}">
        <p14:creationId xmlns:p14="http://schemas.microsoft.com/office/powerpoint/2010/main" val="3009592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DB4C99-F86D-4D97-8618-453E149B5AAA}"/>
              </a:ext>
            </a:extLst>
          </p:cNvPr>
          <p:cNvSpPr>
            <a:spLocks noGrp="1"/>
          </p:cNvSpPr>
          <p:nvPr>
            <p:ph type="title"/>
          </p:nvPr>
        </p:nvSpPr>
        <p:spPr/>
        <p:txBody>
          <a:bodyPr/>
          <a:lstStyle/>
          <a:p>
            <a:r>
              <a:rPr lang="nl-BE" dirty="0"/>
              <a:t>3.2 Back-up</a:t>
            </a:r>
          </a:p>
        </p:txBody>
      </p:sp>
      <p:sp>
        <p:nvSpPr>
          <p:cNvPr id="3" name="Tijdelijke aanduiding voor inhoud 2">
            <a:extLst>
              <a:ext uri="{FF2B5EF4-FFF2-40B4-BE49-F238E27FC236}">
                <a16:creationId xmlns:a16="http://schemas.microsoft.com/office/drawing/2014/main" id="{A84BEE41-AAEF-4775-9DFE-C2D28B3B1011}"/>
              </a:ext>
            </a:extLst>
          </p:cNvPr>
          <p:cNvSpPr>
            <a:spLocks noGrp="1"/>
          </p:cNvSpPr>
          <p:nvPr>
            <p:ph idx="1"/>
          </p:nvPr>
        </p:nvSpPr>
        <p:spPr/>
        <p:txBody>
          <a:bodyPr/>
          <a:lstStyle/>
          <a:p>
            <a:r>
              <a:rPr lang="nl-NL" b="1" dirty="0"/>
              <a:t>Documenteer en test </a:t>
            </a:r>
            <a:r>
              <a:rPr lang="nl-NL" dirty="0"/>
              <a:t>de herstelprocedure. Zorg dat je steeds een document hebt dat uitlegt waar bestanden staan en hoe je ze kan terugplaatsen. </a:t>
            </a:r>
          </a:p>
          <a:p>
            <a:r>
              <a:rPr lang="nl-NL" dirty="0"/>
              <a:t>Controleer de back-ups regelmatig: doe </a:t>
            </a:r>
            <a:r>
              <a:rPr lang="nl-NL" b="1" dirty="0"/>
              <a:t>steekproeven</a:t>
            </a:r>
            <a:r>
              <a:rPr lang="nl-NL" dirty="0"/>
              <a:t> op volledigheid en leesbaarheid.</a:t>
            </a:r>
          </a:p>
          <a:p>
            <a:endParaRPr lang="nl-BE" dirty="0"/>
          </a:p>
        </p:txBody>
      </p:sp>
    </p:spTree>
    <p:extLst>
      <p:ext uri="{BB962C8B-B14F-4D97-AF65-F5344CB8AC3E}">
        <p14:creationId xmlns:p14="http://schemas.microsoft.com/office/powerpoint/2010/main" val="421515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82F46-ABF3-49BC-96DE-F73D27894577}"/>
              </a:ext>
            </a:extLst>
          </p:cNvPr>
          <p:cNvSpPr>
            <a:spLocks noGrp="1"/>
          </p:cNvSpPr>
          <p:nvPr>
            <p:ph type="title"/>
          </p:nvPr>
        </p:nvSpPr>
        <p:spPr/>
        <p:txBody>
          <a:bodyPr/>
          <a:lstStyle/>
          <a:p>
            <a:r>
              <a:rPr lang="nl-BE" dirty="0"/>
              <a:t>3.3 Beveiliging: wachtwoorden</a:t>
            </a:r>
          </a:p>
        </p:txBody>
      </p:sp>
      <p:sp>
        <p:nvSpPr>
          <p:cNvPr id="3" name="Tijdelijke aanduiding voor inhoud 2">
            <a:extLst>
              <a:ext uri="{FF2B5EF4-FFF2-40B4-BE49-F238E27FC236}">
                <a16:creationId xmlns:a16="http://schemas.microsoft.com/office/drawing/2014/main" id="{61E730E6-D58C-4171-A805-37514A9C0D89}"/>
              </a:ext>
            </a:extLst>
          </p:cNvPr>
          <p:cNvSpPr>
            <a:spLocks noGrp="1"/>
          </p:cNvSpPr>
          <p:nvPr>
            <p:ph idx="1"/>
          </p:nvPr>
        </p:nvSpPr>
        <p:spPr/>
        <p:txBody>
          <a:bodyPr/>
          <a:lstStyle/>
          <a:p>
            <a:r>
              <a:rPr lang="nl-NL" dirty="0"/>
              <a:t>Kies sterke en veilige wachtwoorden: </a:t>
            </a:r>
          </a:p>
          <a:p>
            <a:pPr lvl="1"/>
            <a:r>
              <a:rPr lang="nl-NL" dirty="0"/>
              <a:t>Combinatie hoofdletters, kleine letters, cijfers, symbolen en leestekens</a:t>
            </a:r>
          </a:p>
          <a:p>
            <a:pPr lvl="1"/>
            <a:r>
              <a:rPr lang="nl-NL" dirty="0"/>
              <a:t>Maak het lang (min. 13 tekens)</a:t>
            </a:r>
          </a:p>
          <a:p>
            <a:r>
              <a:rPr lang="nl-NL" dirty="0"/>
              <a:t>Vermijd:</a:t>
            </a:r>
          </a:p>
          <a:p>
            <a:pPr lvl="1"/>
            <a:r>
              <a:rPr lang="nl-NL" dirty="0"/>
              <a:t> voorspelbare woorden, persoonlijke gegevens, bekende uitdrukkingen, tellers, herhaling van karakters</a:t>
            </a:r>
          </a:p>
          <a:p>
            <a:r>
              <a:rPr lang="nl-NL" dirty="0"/>
              <a:t>Deel nooit een wachtwoord! </a:t>
            </a:r>
          </a:p>
          <a:p>
            <a:r>
              <a:rPr lang="nl-NL" dirty="0"/>
              <a:t>Verander regelmatig (jaarlijks) </a:t>
            </a:r>
          </a:p>
          <a:p>
            <a:endParaRPr lang="nl-BE" dirty="0"/>
          </a:p>
        </p:txBody>
      </p:sp>
    </p:spTree>
    <p:extLst>
      <p:ext uri="{BB962C8B-B14F-4D97-AF65-F5344CB8AC3E}">
        <p14:creationId xmlns:p14="http://schemas.microsoft.com/office/powerpoint/2010/main" val="4293218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447C44-7F96-4918-9040-0039FB9F5FCD}"/>
              </a:ext>
            </a:extLst>
          </p:cNvPr>
          <p:cNvSpPr>
            <a:spLocks noGrp="1"/>
          </p:cNvSpPr>
          <p:nvPr>
            <p:ph type="title"/>
          </p:nvPr>
        </p:nvSpPr>
        <p:spPr/>
        <p:txBody>
          <a:bodyPr/>
          <a:lstStyle/>
          <a:p>
            <a:r>
              <a:rPr lang="nl-BE" dirty="0"/>
              <a:t>3.3 Beveiliging: wachtwoorden</a:t>
            </a:r>
          </a:p>
        </p:txBody>
      </p:sp>
      <p:sp>
        <p:nvSpPr>
          <p:cNvPr id="3" name="Tijdelijke aanduiding voor inhoud 2">
            <a:extLst>
              <a:ext uri="{FF2B5EF4-FFF2-40B4-BE49-F238E27FC236}">
                <a16:creationId xmlns:a16="http://schemas.microsoft.com/office/drawing/2014/main" id="{AC0D658B-04B5-4E42-8368-0F3330374948}"/>
              </a:ext>
            </a:extLst>
          </p:cNvPr>
          <p:cNvSpPr>
            <a:spLocks noGrp="1"/>
          </p:cNvSpPr>
          <p:nvPr>
            <p:ph idx="1"/>
          </p:nvPr>
        </p:nvSpPr>
        <p:spPr/>
        <p:txBody>
          <a:bodyPr>
            <a:normAutofit lnSpcReduction="10000"/>
          </a:bodyPr>
          <a:lstStyle/>
          <a:p>
            <a:r>
              <a:rPr lang="nl-NL" dirty="0"/>
              <a:t>Controleer of het veilig is via </a:t>
            </a:r>
            <a:r>
              <a:rPr lang="nl-NL" dirty="0">
                <a:hlinkClick r:id="rId2"/>
              </a:rPr>
              <a:t>https://www.howsecureismypassword.net</a:t>
            </a:r>
            <a:r>
              <a:rPr lang="nl-NL" dirty="0"/>
              <a:t>  </a:t>
            </a:r>
          </a:p>
          <a:p>
            <a:pPr marL="0" indent="0">
              <a:buNone/>
            </a:pPr>
            <a:endParaRPr lang="nl-NL" dirty="0"/>
          </a:p>
          <a:p>
            <a:r>
              <a:rPr lang="nl-NL" dirty="0"/>
              <a:t>Bewaar geen wachtwoorden in een e-mail, onbeveiligd document of in de Cloud</a:t>
            </a:r>
          </a:p>
          <a:p>
            <a:r>
              <a:rPr lang="nl-NL" dirty="0"/>
              <a:t>Maak gebruik van een veilige </a:t>
            </a:r>
            <a:r>
              <a:rPr lang="nl-NL" b="1" dirty="0"/>
              <a:t>wachtwoordkluis </a:t>
            </a:r>
            <a:r>
              <a:rPr lang="nl-NL" dirty="0"/>
              <a:t>(Bv. Keeper, </a:t>
            </a:r>
            <a:r>
              <a:rPr lang="nl-NL" dirty="0" err="1"/>
              <a:t>KeePass</a:t>
            </a:r>
            <a:r>
              <a:rPr lang="nl-NL" dirty="0"/>
              <a:t>, Sleutelhangertoegang)</a:t>
            </a:r>
          </a:p>
          <a:p>
            <a:endParaRPr lang="nl-NL" dirty="0"/>
          </a:p>
          <a:p>
            <a:pPr marL="0" indent="0">
              <a:buNone/>
            </a:pPr>
            <a:r>
              <a:rPr lang="nl-NL" dirty="0">
                <a:hlinkClick r:id="rId3"/>
              </a:rPr>
              <a:t>https://www.projecttracks.be/nl/tools/detail/veilig-omgaan-met-wachtwoorden</a:t>
            </a:r>
            <a:r>
              <a:rPr lang="nl-NL" dirty="0"/>
              <a:t> </a:t>
            </a:r>
          </a:p>
          <a:p>
            <a:endParaRPr lang="nl-BE" dirty="0"/>
          </a:p>
        </p:txBody>
      </p:sp>
    </p:spTree>
    <p:extLst>
      <p:ext uri="{BB962C8B-B14F-4D97-AF65-F5344CB8AC3E}">
        <p14:creationId xmlns:p14="http://schemas.microsoft.com/office/powerpoint/2010/main" val="1468427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9537F-B466-4EE9-ACAE-09CDACB86D9C}"/>
              </a:ext>
            </a:extLst>
          </p:cNvPr>
          <p:cNvSpPr>
            <a:spLocks noGrp="1"/>
          </p:cNvSpPr>
          <p:nvPr>
            <p:ph type="title"/>
          </p:nvPr>
        </p:nvSpPr>
        <p:spPr/>
        <p:txBody>
          <a:bodyPr/>
          <a:lstStyle/>
          <a:p>
            <a:r>
              <a:rPr lang="nl-BE" dirty="0"/>
              <a:t>3.3 Beveiliging tegen virussen</a:t>
            </a:r>
          </a:p>
        </p:txBody>
      </p:sp>
      <p:sp>
        <p:nvSpPr>
          <p:cNvPr id="3" name="Tijdelijke aanduiding voor inhoud 2">
            <a:extLst>
              <a:ext uri="{FF2B5EF4-FFF2-40B4-BE49-F238E27FC236}">
                <a16:creationId xmlns:a16="http://schemas.microsoft.com/office/drawing/2014/main" id="{2E480C7A-8A20-4F36-B144-C542169D1DCB}"/>
              </a:ext>
            </a:extLst>
          </p:cNvPr>
          <p:cNvSpPr>
            <a:spLocks noGrp="1"/>
          </p:cNvSpPr>
          <p:nvPr>
            <p:ph idx="1"/>
          </p:nvPr>
        </p:nvSpPr>
        <p:spPr/>
        <p:txBody>
          <a:bodyPr/>
          <a:lstStyle/>
          <a:p>
            <a:r>
              <a:rPr lang="nl-NL" dirty="0"/>
              <a:t>Investeer in een antivirussoftware</a:t>
            </a:r>
          </a:p>
          <a:p>
            <a:pPr marL="0" indent="0">
              <a:buNone/>
            </a:pPr>
            <a:r>
              <a:rPr lang="nl-NL" dirty="0"/>
              <a:t>    Bv. </a:t>
            </a:r>
            <a:r>
              <a:rPr lang="nl-NL" dirty="0" err="1"/>
              <a:t>Avast</a:t>
            </a:r>
            <a:r>
              <a:rPr lang="nl-NL" dirty="0"/>
              <a:t>, </a:t>
            </a:r>
            <a:r>
              <a:rPr lang="nl-NL" dirty="0" err="1"/>
              <a:t>ClamAV</a:t>
            </a:r>
            <a:r>
              <a:rPr lang="nl-NL" dirty="0"/>
              <a:t>,</a:t>
            </a:r>
            <a:r>
              <a:rPr lang="is-IS" dirty="0"/>
              <a:t>…</a:t>
            </a:r>
            <a:endParaRPr lang="nl-NL" dirty="0"/>
          </a:p>
          <a:p>
            <a:r>
              <a:rPr lang="nl-NL" dirty="0"/>
              <a:t>Screen je bestanden regelmatig (wekelijks)</a:t>
            </a:r>
          </a:p>
          <a:p>
            <a:r>
              <a:rPr lang="nl-NL" dirty="0"/>
              <a:t>Controleer op updates </a:t>
            </a:r>
          </a:p>
          <a:p>
            <a:endParaRPr lang="nl-BE" dirty="0"/>
          </a:p>
        </p:txBody>
      </p:sp>
      <p:pic>
        <p:nvPicPr>
          <p:cNvPr id="7" name="Afbeelding 6" descr="Afbeelding met tekening&#10;&#10;Automatisch gegenereerde beschrijving">
            <a:extLst>
              <a:ext uri="{FF2B5EF4-FFF2-40B4-BE49-F238E27FC236}">
                <a16:creationId xmlns:a16="http://schemas.microsoft.com/office/drawing/2014/main" id="{460527FB-7D10-4B25-85B1-5BC930DCC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238" y="2997200"/>
            <a:ext cx="3529012" cy="3314700"/>
          </a:xfrm>
          <a:prstGeom prst="rect">
            <a:avLst/>
          </a:prstGeom>
        </p:spPr>
      </p:pic>
    </p:spTree>
    <p:extLst>
      <p:ext uri="{BB962C8B-B14F-4D97-AF65-F5344CB8AC3E}">
        <p14:creationId xmlns:p14="http://schemas.microsoft.com/office/powerpoint/2010/main" val="4210271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1AEA1-B1E5-46F3-ACCD-FDE205E69FD7}"/>
              </a:ext>
            </a:extLst>
          </p:cNvPr>
          <p:cNvSpPr>
            <a:spLocks noGrp="1"/>
          </p:cNvSpPr>
          <p:nvPr>
            <p:ph type="title"/>
          </p:nvPr>
        </p:nvSpPr>
        <p:spPr/>
        <p:txBody>
          <a:bodyPr/>
          <a:lstStyle/>
          <a:p>
            <a:r>
              <a:rPr lang="nl-BE" i="1" dirty="0"/>
              <a:t>Tussentijdse conclusie</a:t>
            </a:r>
          </a:p>
        </p:txBody>
      </p:sp>
      <p:sp>
        <p:nvSpPr>
          <p:cNvPr id="3" name="Tijdelijke aanduiding voor inhoud 2">
            <a:extLst>
              <a:ext uri="{FF2B5EF4-FFF2-40B4-BE49-F238E27FC236}">
                <a16:creationId xmlns:a16="http://schemas.microsoft.com/office/drawing/2014/main" id="{B4BF29C1-C0A8-4ED2-8191-A62DA2FFDE5D}"/>
              </a:ext>
            </a:extLst>
          </p:cNvPr>
          <p:cNvSpPr>
            <a:spLocks noGrp="1"/>
          </p:cNvSpPr>
          <p:nvPr>
            <p:ph idx="1"/>
          </p:nvPr>
        </p:nvSpPr>
        <p:spPr/>
        <p:txBody>
          <a:bodyPr/>
          <a:lstStyle/>
          <a:p>
            <a:pPr lvl="1"/>
            <a:endParaRPr lang="nl-BE" dirty="0"/>
          </a:p>
          <a:p>
            <a:r>
              <a:rPr lang="nl-BE" dirty="0"/>
              <a:t>Vandaag</a:t>
            </a:r>
          </a:p>
          <a:p>
            <a:pPr lvl="1"/>
            <a:r>
              <a:rPr lang="nl-BE" dirty="0"/>
              <a:t>Digitale opslag: dragers zijn nooit voor eeuwig!</a:t>
            </a:r>
          </a:p>
          <a:p>
            <a:pPr lvl="2"/>
            <a:r>
              <a:rPr lang="nl-BE" dirty="0"/>
              <a:t>Wees bewust van het verval van dragers</a:t>
            </a:r>
          </a:p>
          <a:p>
            <a:pPr lvl="2"/>
            <a:r>
              <a:rPr lang="nl-BE" dirty="0"/>
              <a:t>Ontwikkel strategieën om met het verval van dragers om te gaan</a:t>
            </a:r>
          </a:p>
          <a:p>
            <a:pPr lvl="1"/>
            <a:r>
              <a:rPr lang="nl-BE" dirty="0"/>
              <a:t>Veiligheid: wachtwoorden en antivirussoftware</a:t>
            </a:r>
          </a:p>
          <a:p>
            <a:pPr lvl="2"/>
            <a:r>
              <a:rPr lang="nl-BE" dirty="0"/>
              <a:t>Back-up: bewaar op minstens één externe locatie een veiligheidskopie!</a:t>
            </a:r>
          </a:p>
          <a:p>
            <a:pPr lvl="2"/>
            <a:r>
              <a:rPr lang="nl-BE" dirty="0"/>
              <a:t>Kies een veilig en sterk wachtwoord en verander het jaarlijks</a:t>
            </a:r>
          </a:p>
          <a:p>
            <a:pPr lvl="2"/>
            <a:r>
              <a:rPr lang="nl-BE" dirty="0"/>
              <a:t>Investeer in antivirussoftware</a:t>
            </a:r>
          </a:p>
          <a:p>
            <a:pPr lvl="2"/>
            <a:endParaRPr lang="nl-BE" dirty="0"/>
          </a:p>
        </p:txBody>
      </p:sp>
    </p:spTree>
    <p:extLst>
      <p:ext uri="{BB962C8B-B14F-4D97-AF65-F5344CB8AC3E}">
        <p14:creationId xmlns:p14="http://schemas.microsoft.com/office/powerpoint/2010/main" val="8635434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4D34A1B-8FA6-46CB-92B3-2E7B0FE3C8F7}"/>
              </a:ext>
            </a:extLst>
          </p:cNvPr>
          <p:cNvSpPr>
            <a:spLocks noGrp="1"/>
          </p:cNvSpPr>
          <p:nvPr>
            <p:ph idx="1"/>
          </p:nvPr>
        </p:nvSpPr>
        <p:spPr>
          <a:xfrm>
            <a:off x="342902" y="390524"/>
            <a:ext cx="11272836" cy="6076952"/>
          </a:xfrm>
        </p:spPr>
        <p:txBody>
          <a:bodyPr>
            <a:normAutofit fontScale="85000" lnSpcReduction="20000"/>
          </a:bodyPr>
          <a:lstStyle/>
          <a:p>
            <a:pPr marL="0" indent="0">
              <a:buNone/>
            </a:pPr>
            <a:r>
              <a:rPr lang="nl-BE" sz="3600" dirty="0"/>
              <a:t>Met verdere vragen kan u terecht bij:</a:t>
            </a:r>
          </a:p>
          <a:p>
            <a:pPr marL="0" indent="0">
              <a:buNone/>
            </a:pPr>
            <a:endParaRPr lang="nl-BE" sz="3600" dirty="0"/>
          </a:p>
          <a:p>
            <a:pPr marL="0" indent="0" algn="ctr">
              <a:buNone/>
            </a:pPr>
            <a:endParaRPr lang="nl-BE" sz="3600" dirty="0"/>
          </a:p>
          <a:p>
            <a:pPr marL="0" indent="0" algn="ctr">
              <a:buNone/>
            </a:pPr>
            <a:r>
              <a:rPr lang="nl-BE" sz="3600" dirty="0"/>
              <a:t>Noortje Lambrichts – Archivaris</a:t>
            </a:r>
          </a:p>
          <a:p>
            <a:pPr marL="0" indent="0" algn="ctr">
              <a:buNone/>
            </a:pPr>
            <a:endParaRPr lang="nl-BE" sz="3600" dirty="0"/>
          </a:p>
          <a:p>
            <a:pPr marL="0" indent="0" algn="ctr">
              <a:buNone/>
            </a:pPr>
            <a:r>
              <a:rPr lang="nl-BE" sz="3600" dirty="0">
                <a:hlinkClick r:id="rId2"/>
              </a:rPr>
              <a:t>n</a:t>
            </a:r>
            <a:r>
              <a:rPr lang="nl-BE" sz="3600">
                <a:hlinkClick r:id="rId2"/>
              </a:rPr>
              <a:t>oortje</a:t>
            </a:r>
            <a:r>
              <a:rPr lang="nl-BE" sz="3600" dirty="0">
                <a:hlinkClick r:id="rId2"/>
              </a:rPr>
              <a:t>.lambrichts@amvb.be</a:t>
            </a:r>
            <a:endParaRPr lang="nl-BE" sz="3600" dirty="0"/>
          </a:p>
          <a:p>
            <a:pPr marL="0" indent="0" algn="ctr">
              <a:buNone/>
            </a:pPr>
            <a:r>
              <a:rPr lang="nl-BE" sz="3600" dirty="0"/>
              <a:t>Arduinkaai 28</a:t>
            </a:r>
          </a:p>
          <a:p>
            <a:pPr marL="0" indent="0" algn="ctr">
              <a:buNone/>
            </a:pPr>
            <a:r>
              <a:rPr lang="nl-BE" sz="3600" dirty="0"/>
              <a:t>1000 Brussel</a:t>
            </a:r>
          </a:p>
          <a:p>
            <a:pPr marL="0" indent="0" algn="ctr">
              <a:buNone/>
            </a:pPr>
            <a:endParaRPr lang="nl-BE" sz="3600" dirty="0"/>
          </a:p>
          <a:p>
            <a:pPr marL="0" indent="0" algn="ctr">
              <a:buNone/>
            </a:pPr>
            <a:endParaRPr lang="nl-BE" sz="3600" dirty="0"/>
          </a:p>
          <a:p>
            <a:pPr marL="0" indent="0" algn="ctr">
              <a:buNone/>
            </a:pPr>
            <a:endParaRPr lang="nl-BE" sz="3600" dirty="0"/>
          </a:p>
          <a:p>
            <a:pPr marL="0" indent="0" algn="ctr">
              <a:buNone/>
            </a:pPr>
            <a:r>
              <a:rPr lang="nl-BE" sz="3600" dirty="0"/>
              <a:t>Met dank aan Eline De Lepeleire (Letterenhuis) en Sophie Bossaert (ADVN) voor hun inhoudelijke inbreng.</a:t>
            </a:r>
          </a:p>
        </p:txBody>
      </p:sp>
    </p:spTree>
    <p:extLst>
      <p:ext uri="{BB962C8B-B14F-4D97-AF65-F5344CB8AC3E}">
        <p14:creationId xmlns:p14="http://schemas.microsoft.com/office/powerpoint/2010/main" val="12729886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ening&#10;&#10;Automatisch gegenereerde beschrijving">
            <a:extLst>
              <a:ext uri="{FF2B5EF4-FFF2-40B4-BE49-F238E27FC236}">
                <a16:creationId xmlns:a16="http://schemas.microsoft.com/office/drawing/2014/main" id="{FCB1C462-626C-4C07-8A57-148DE91BBA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8278" y="1253331"/>
            <a:ext cx="6675444" cy="4351338"/>
          </a:xfrm>
        </p:spPr>
      </p:pic>
    </p:spTree>
    <p:extLst>
      <p:ext uri="{BB962C8B-B14F-4D97-AF65-F5344CB8AC3E}">
        <p14:creationId xmlns:p14="http://schemas.microsoft.com/office/powerpoint/2010/main" val="3119702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CF5333-B164-4A06-BA9C-946F32BEC8C4}"/>
              </a:ext>
            </a:extLst>
          </p:cNvPr>
          <p:cNvSpPr>
            <a:spLocks noGrp="1"/>
          </p:cNvSpPr>
          <p:nvPr>
            <p:ph type="title"/>
          </p:nvPr>
        </p:nvSpPr>
        <p:spPr/>
        <p:txBody>
          <a:bodyPr/>
          <a:lstStyle/>
          <a:p>
            <a:r>
              <a:rPr lang="nl-BE" dirty="0"/>
              <a:t>1. Belang van duurzaam digitaal werken</a:t>
            </a:r>
          </a:p>
        </p:txBody>
      </p:sp>
      <p:sp>
        <p:nvSpPr>
          <p:cNvPr id="3" name="Tijdelijke aanduiding voor inhoud 2">
            <a:extLst>
              <a:ext uri="{FF2B5EF4-FFF2-40B4-BE49-F238E27FC236}">
                <a16:creationId xmlns:a16="http://schemas.microsoft.com/office/drawing/2014/main" id="{C35F3E3A-A345-4130-AEBC-7F93A02761EE}"/>
              </a:ext>
            </a:extLst>
          </p:cNvPr>
          <p:cNvSpPr>
            <a:spLocks noGrp="1"/>
          </p:cNvSpPr>
          <p:nvPr>
            <p:ph idx="1"/>
          </p:nvPr>
        </p:nvSpPr>
        <p:spPr/>
        <p:txBody>
          <a:bodyPr/>
          <a:lstStyle/>
          <a:p>
            <a:r>
              <a:rPr lang="nl-BE" dirty="0"/>
              <a:t>Kwetsbaarheid van digitaal archief:</a:t>
            </a:r>
          </a:p>
          <a:p>
            <a:pPr lvl="1"/>
            <a:r>
              <a:rPr lang="nl-BE" dirty="0"/>
              <a:t>Snel wijzigende technologie</a:t>
            </a:r>
          </a:p>
          <a:p>
            <a:pPr lvl="1"/>
            <a:r>
              <a:rPr lang="nl-BE" dirty="0"/>
              <a:t>Groot volume van digitale documenten</a:t>
            </a:r>
          </a:p>
          <a:p>
            <a:pPr lvl="1"/>
            <a:r>
              <a:rPr lang="nl-BE" dirty="0" err="1"/>
              <a:t>Bitrot</a:t>
            </a:r>
            <a:endParaRPr lang="nl-BE" dirty="0"/>
          </a:p>
          <a:p>
            <a:pPr lvl="1"/>
            <a:r>
              <a:rPr lang="nl-BE" dirty="0"/>
              <a:t>Allerlei menselijke fouten</a:t>
            </a:r>
          </a:p>
          <a:p>
            <a:endParaRPr lang="nl-BE" dirty="0"/>
          </a:p>
          <a:p>
            <a:r>
              <a:rPr lang="nl-BE" dirty="0"/>
              <a:t>Dus: aantal basisprincipes toepassen om deze kwetsbaarheid te verkleinen en de levensduur van ons digitaal archief te vergroten</a:t>
            </a:r>
          </a:p>
          <a:p>
            <a:endParaRPr lang="nl-BE" dirty="0"/>
          </a:p>
        </p:txBody>
      </p:sp>
    </p:spTree>
    <p:extLst>
      <p:ext uri="{BB962C8B-B14F-4D97-AF65-F5344CB8AC3E}">
        <p14:creationId xmlns:p14="http://schemas.microsoft.com/office/powerpoint/2010/main" val="973650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3CCC86-987F-4056-9CE6-C289E37406EA}"/>
              </a:ext>
            </a:extLst>
          </p:cNvPr>
          <p:cNvSpPr>
            <a:spLocks noGrp="1"/>
          </p:cNvSpPr>
          <p:nvPr>
            <p:ph type="title"/>
          </p:nvPr>
        </p:nvSpPr>
        <p:spPr/>
        <p:txBody>
          <a:bodyPr/>
          <a:lstStyle/>
          <a:p>
            <a:r>
              <a:rPr lang="nl-BE" dirty="0"/>
              <a:t>2. Basisprincipes: creëren van digitale bestanden</a:t>
            </a:r>
          </a:p>
        </p:txBody>
      </p:sp>
      <p:sp>
        <p:nvSpPr>
          <p:cNvPr id="3" name="Tijdelijke aanduiding voor inhoud 2">
            <a:extLst>
              <a:ext uri="{FF2B5EF4-FFF2-40B4-BE49-F238E27FC236}">
                <a16:creationId xmlns:a16="http://schemas.microsoft.com/office/drawing/2014/main" id="{AA0AE245-D86E-43A6-8201-275B4A67E562}"/>
              </a:ext>
            </a:extLst>
          </p:cNvPr>
          <p:cNvSpPr>
            <a:spLocks noGrp="1"/>
          </p:cNvSpPr>
          <p:nvPr>
            <p:ph idx="1"/>
          </p:nvPr>
        </p:nvSpPr>
        <p:spPr>
          <a:xfrm>
            <a:off x="838200" y="2141537"/>
            <a:ext cx="10515600" cy="4351338"/>
          </a:xfrm>
        </p:spPr>
        <p:txBody>
          <a:bodyPr/>
          <a:lstStyle/>
          <a:p>
            <a:pPr marL="0" indent="0">
              <a:buNone/>
            </a:pPr>
            <a:r>
              <a:rPr lang="nl-BE" dirty="0"/>
              <a:t>2.1 Bestandsformaten</a:t>
            </a:r>
          </a:p>
          <a:p>
            <a:pPr marL="0" indent="0">
              <a:buNone/>
            </a:pPr>
            <a:r>
              <a:rPr lang="nl-BE" dirty="0"/>
              <a:t>2.2 Bestanden benoemen</a:t>
            </a:r>
          </a:p>
          <a:p>
            <a:pPr marL="0" indent="0">
              <a:buNone/>
            </a:pPr>
            <a:r>
              <a:rPr lang="nl-BE" dirty="0"/>
              <a:t>2.3 Digitale mappenstructuur</a:t>
            </a:r>
          </a:p>
          <a:p>
            <a:pPr marL="0" indent="0">
              <a:buNone/>
            </a:pPr>
            <a:endParaRPr lang="nl-BE" dirty="0"/>
          </a:p>
        </p:txBody>
      </p:sp>
    </p:spTree>
    <p:extLst>
      <p:ext uri="{BB962C8B-B14F-4D97-AF65-F5344CB8AC3E}">
        <p14:creationId xmlns:p14="http://schemas.microsoft.com/office/powerpoint/2010/main" val="3657321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C5CD2-9BB5-45F8-96F9-917B877AC99C}"/>
              </a:ext>
            </a:extLst>
          </p:cNvPr>
          <p:cNvSpPr>
            <a:spLocks noGrp="1"/>
          </p:cNvSpPr>
          <p:nvPr>
            <p:ph type="title"/>
          </p:nvPr>
        </p:nvSpPr>
        <p:spPr>
          <a:xfrm>
            <a:off x="838199" y="365125"/>
            <a:ext cx="10734675" cy="1325563"/>
          </a:xfrm>
        </p:spPr>
        <p:txBody>
          <a:bodyPr/>
          <a:lstStyle/>
          <a:p>
            <a:r>
              <a:rPr lang="nl-BE" dirty="0"/>
              <a:t>2.1 Bestandsformaten</a:t>
            </a:r>
          </a:p>
        </p:txBody>
      </p:sp>
      <p:sp>
        <p:nvSpPr>
          <p:cNvPr id="3" name="Tijdelijke aanduiding voor inhoud 2">
            <a:extLst>
              <a:ext uri="{FF2B5EF4-FFF2-40B4-BE49-F238E27FC236}">
                <a16:creationId xmlns:a16="http://schemas.microsoft.com/office/drawing/2014/main" id="{2D3DE22A-5137-405D-AF40-016919123F71}"/>
              </a:ext>
            </a:extLst>
          </p:cNvPr>
          <p:cNvSpPr>
            <a:spLocks noGrp="1"/>
          </p:cNvSpPr>
          <p:nvPr>
            <p:ph idx="1"/>
          </p:nvPr>
        </p:nvSpPr>
        <p:spPr>
          <a:xfrm>
            <a:off x="838200" y="1766888"/>
            <a:ext cx="10515600" cy="4171949"/>
          </a:xfrm>
        </p:spPr>
        <p:txBody>
          <a:bodyPr>
            <a:normAutofit/>
          </a:bodyPr>
          <a:lstStyle/>
          <a:p>
            <a:r>
              <a:rPr lang="nl-BE" dirty="0"/>
              <a:t>Wat?</a:t>
            </a:r>
          </a:p>
          <a:p>
            <a:pPr lvl="1"/>
            <a:r>
              <a:rPr lang="nl-BE" dirty="0"/>
              <a:t>Een bestandsformaat bepaalt op welke manier een bestand gecodeerd is. De extensie in een bestandsnaam geeft aan om welk formaat het gaat.</a:t>
            </a:r>
          </a:p>
          <a:p>
            <a:pPr marL="457200" lvl="1" indent="0">
              <a:buNone/>
            </a:pPr>
            <a:endParaRPr lang="nl-BE" dirty="0"/>
          </a:p>
          <a:p>
            <a:r>
              <a:rPr lang="nl-BE" dirty="0"/>
              <a:t>Voorbeelden</a:t>
            </a:r>
          </a:p>
          <a:p>
            <a:pPr lvl="1"/>
            <a:r>
              <a:rPr lang="nl-BE" dirty="0"/>
              <a:t>.</a:t>
            </a:r>
            <a:r>
              <a:rPr lang="nl-BE" dirty="0" err="1"/>
              <a:t>docx</a:t>
            </a:r>
            <a:r>
              <a:rPr lang="nl-BE" dirty="0"/>
              <a:t>		.jpg</a:t>
            </a:r>
          </a:p>
          <a:p>
            <a:pPr lvl="1"/>
            <a:r>
              <a:rPr lang="nl-BE" dirty="0"/>
              <a:t>.pdf		.</a:t>
            </a:r>
            <a:r>
              <a:rPr lang="nl-BE" dirty="0" err="1"/>
              <a:t>pptx</a:t>
            </a:r>
            <a:endParaRPr lang="nl-BE" dirty="0"/>
          </a:p>
          <a:p>
            <a:pPr lvl="1"/>
            <a:r>
              <a:rPr lang="nl-BE" dirty="0"/>
              <a:t>.</a:t>
            </a:r>
            <a:r>
              <a:rPr lang="nl-BE" dirty="0" err="1"/>
              <a:t>xslx</a:t>
            </a:r>
            <a:r>
              <a:rPr lang="nl-BE" dirty="0"/>
              <a:t>		.</a:t>
            </a:r>
            <a:r>
              <a:rPr lang="nl-BE" dirty="0" err="1"/>
              <a:t>csv</a:t>
            </a:r>
            <a:endParaRPr lang="nl-BE" dirty="0"/>
          </a:p>
          <a:p>
            <a:pPr lvl="1"/>
            <a:r>
              <a:rPr lang="nl-BE" dirty="0"/>
              <a:t>.</a:t>
            </a:r>
            <a:r>
              <a:rPr lang="nl-BE" dirty="0" err="1"/>
              <a:t>wav</a:t>
            </a:r>
            <a:r>
              <a:rPr lang="nl-BE" dirty="0"/>
              <a:t>		.</a:t>
            </a:r>
            <a:r>
              <a:rPr lang="nl-BE" dirty="0" err="1"/>
              <a:t>tiff</a:t>
            </a:r>
            <a:endParaRPr lang="nl-BE" dirty="0"/>
          </a:p>
        </p:txBody>
      </p:sp>
    </p:spTree>
    <p:extLst>
      <p:ext uri="{BB962C8B-B14F-4D97-AF65-F5344CB8AC3E}">
        <p14:creationId xmlns:p14="http://schemas.microsoft.com/office/powerpoint/2010/main" val="1620815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34BAB5-ECDA-4DD2-82DC-1770D1445DB0}"/>
              </a:ext>
            </a:extLst>
          </p:cNvPr>
          <p:cNvSpPr>
            <a:spLocks noGrp="1"/>
          </p:cNvSpPr>
          <p:nvPr>
            <p:ph type="title"/>
          </p:nvPr>
        </p:nvSpPr>
        <p:spPr>
          <a:xfrm>
            <a:off x="838200" y="365125"/>
            <a:ext cx="10991850" cy="1325563"/>
          </a:xfrm>
        </p:spPr>
        <p:txBody>
          <a:bodyPr/>
          <a:lstStyle/>
          <a:p>
            <a:r>
              <a:rPr lang="nl-BE" dirty="0"/>
              <a:t>2.1 Bestandsformaten</a:t>
            </a:r>
          </a:p>
        </p:txBody>
      </p:sp>
      <p:sp>
        <p:nvSpPr>
          <p:cNvPr id="3" name="Tijdelijke aanduiding voor inhoud 2">
            <a:extLst>
              <a:ext uri="{FF2B5EF4-FFF2-40B4-BE49-F238E27FC236}">
                <a16:creationId xmlns:a16="http://schemas.microsoft.com/office/drawing/2014/main" id="{A2CF9406-EF88-479B-A02A-9E51222C776D}"/>
              </a:ext>
            </a:extLst>
          </p:cNvPr>
          <p:cNvSpPr>
            <a:spLocks noGrp="1"/>
          </p:cNvSpPr>
          <p:nvPr>
            <p:ph idx="1"/>
          </p:nvPr>
        </p:nvSpPr>
        <p:spPr>
          <a:xfrm>
            <a:off x="838200" y="1825625"/>
            <a:ext cx="10515600" cy="3346450"/>
          </a:xfrm>
        </p:spPr>
        <p:txBody>
          <a:bodyPr/>
          <a:lstStyle/>
          <a:p>
            <a:r>
              <a:rPr lang="nl-BE" dirty="0"/>
              <a:t>Criteria:</a:t>
            </a:r>
          </a:p>
          <a:p>
            <a:pPr lvl="1"/>
            <a:r>
              <a:rPr lang="nl-BE" dirty="0"/>
              <a:t>Open</a:t>
            </a:r>
          </a:p>
          <a:p>
            <a:pPr lvl="1"/>
            <a:r>
              <a:rPr lang="nl-BE" dirty="0"/>
              <a:t>Wijdverspreid</a:t>
            </a:r>
          </a:p>
          <a:p>
            <a:pPr lvl="1"/>
            <a:r>
              <a:rPr lang="nl-BE" dirty="0"/>
              <a:t>Niet-gecomprimeerd</a:t>
            </a:r>
          </a:p>
          <a:p>
            <a:pPr lvl="1"/>
            <a:r>
              <a:rPr lang="nl-BE" dirty="0"/>
              <a:t>Transparant</a:t>
            </a:r>
          </a:p>
          <a:p>
            <a:pPr lvl="1"/>
            <a:r>
              <a:rPr lang="nl-BE" dirty="0"/>
              <a:t>Duurzaam</a:t>
            </a:r>
          </a:p>
          <a:p>
            <a:pPr lvl="1"/>
            <a:r>
              <a:rPr lang="nl-BE" dirty="0"/>
              <a:t>Functioneel</a:t>
            </a:r>
          </a:p>
          <a:p>
            <a:pPr lvl="1"/>
            <a:r>
              <a:rPr lang="nl-BE" dirty="0"/>
              <a:t>Bruikbaar</a:t>
            </a:r>
          </a:p>
        </p:txBody>
      </p:sp>
      <p:pic>
        <p:nvPicPr>
          <p:cNvPr id="6" name="Afbeelding 5">
            <a:extLst>
              <a:ext uri="{FF2B5EF4-FFF2-40B4-BE49-F238E27FC236}">
                <a16:creationId xmlns:a16="http://schemas.microsoft.com/office/drawing/2014/main" id="{675E5140-2FC6-437F-BF6D-9BADB3AF7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071687"/>
            <a:ext cx="4210050" cy="3057525"/>
          </a:xfrm>
          <a:prstGeom prst="rect">
            <a:avLst/>
          </a:prstGeom>
        </p:spPr>
      </p:pic>
    </p:spTree>
    <p:extLst>
      <p:ext uri="{BB962C8B-B14F-4D97-AF65-F5344CB8AC3E}">
        <p14:creationId xmlns:p14="http://schemas.microsoft.com/office/powerpoint/2010/main" val="2124783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982FEA-7D38-4493-B2E4-5EC0F834B5E9}"/>
              </a:ext>
            </a:extLst>
          </p:cNvPr>
          <p:cNvSpPr>
            <a:spLocks noGrp="1"/>
          </p:cNvSpPr>
          <p:nvPr>
            <p:ph type="title"/>
          </p:nvPr>
        </p:nvSpPr>
        <p:spPr>
          <a:xfrm>
            <a:off x="838199" y="365125"/>
            <a:ext cx="10863263" cy="1325563"/>
          </a:xfrm>
        </p:spPr>
        <p:txBody>
          <a:bodyPr/>
          <a:lstStyle/>
          <a:p>
            <a:r>
              <a:rPr lang="nl-BE" dirty="0"/>
              <a:t>2.1 Bestandsformaten</a:t>
            </a:r>
          </a:p>
        </p:txBody>
      </p:sp>
      <p:sp>
        <p:nvSpPr>
          <p:cNvPr id="3" name="Tijdelijke aanduiding voor inhoud 2">
            <a:extLst>
              <a:ext uri="{FF2B5EF4-FFF2-40B4-BE49-F238E27FC236}">
                <a16:creationId xmlns:a16="http://schemas.microsoft.com/office/drawing/2014/main" id="{EA73033B-8375-4E44-A397-1B639DCA2480}"/>
              </a:ext>
            </a:extLst>
          </p:cNvPr>
          <p:cNvSpPr>
            <a:spLocks noGrp="1"/>
          </p:cNvSpPr>
          <p:nvPr>
            <p:ph idx="1"/>
          </p:nvPr>
        </p:nvSpPr>
        <p:spPr>
          <a:xfrm>
            <a:off x="838200" y="1825625"/>
            <a:ext cx="10515600" cy="2503488"/>
          </a:xfrm>
        </p:spPr>
        <p:txBody>
          <a:bodyPr/>
          <a:lstStyle/>
          <a:p>
            <a:r>
              <a:rPr lang="nl-BE" dirty="0"/>
              <a:t>Keuze bestandsformaat:</a:t>
            </a:r>
          </a:p>
          <a:p>
            <a:pPr lvl="1"/>
            <a:r>
              <a:rPr lang="nl-BE" dirty="0"/>
              <a:t>Welke info moet bewaard worden?</a:t>
            </a:r>
          </a:p>
          <a:p>
            <a:pPr lvl="1"/>
            <a:r>
              <a:rPr lang="nl-BE" dirty="0"/>
              <a:t>Wat is het doel van langdurige bewaring?</a:t>
            </a:r>
          </a:p>
          <a:p>
            <a:pPr lvl="1"/>
            <a:r>
              <a:rPr lang="nl-BE" dirty="0"/>
              <a:t>Kosten-baten?</a:t>
            </a:r>
          </a:p>
          <a:p>
            <a:pPr lvl="1"/>
            <a:r>
              <a:rPr lang="nl-BE" dirty="0"/>
              <a:t>Kennis en vaardigheden?</a:t>
            </a:r>
          </a:p>
        </p:txBody>
      </p:sp>
    </p:spTree>
    <p:extLst>
      <p:ext uri="{BB962C8B-B14F-4D97-AF65-F5344CB8AC3E}">
        <p14:creationId xmlns:p14="http://schemas.microsoft.com/office/powerpoint/2010/main" val="3126442382"/>
      </p:ext>
    </p:extLst>
  </p:cSld>
  <p:clrMapOvr>
    <a:masterClrMapping/>
  </p:clrMapOvr>
</p:sld>
</file>

<file path=ppt/theme/theme1.xml><?xml version="1.0" encoding="utf-8"?>
<a:theme xmlns:a="http://schemas.openxmlformats.org/drawingml/2006/main" name="Kantoorthema">
  <a:themeElements>
    <a:clrScheme name="AMVB">
      <a:dk1>
        <a:sysClr val="windowText" lastClr="000000"/>
      </a:dk1>
      <a:lt1>
        <a:sysClr val="window" lastClr="FFFFFF"/>
      </a:lt1>
      <a:dk2>
        <a:srgbClr val="44546A"/>
      </a:dk2>
      <a:lt2>
        <a:srgbClr val="E7E6E6"/>
      </a:lt2>
      <a:accent1>
        <a:srgbClr val="EB691B"/>
      </a:accent1>
      <a:accent2>
        <a:srgbClr val="EB691B"/>
      </a:accent2>
      <a:accent3>
        <a:srgbClr val="EB691B"/>
      </a:accent3>
      <a:accent4>
        <a:srgbClr val="EB691B"/>
      </a:accent4>
      <a:accent5>
        <a:srgbClr val="EB691B"/>
      </a:accent5>
      <a:accent6>
        <a:srgbClr val="EB691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4F55EEEB781446A4443CF1BEFFF123" ma:contentTypeVersion="9" ma:contentTypeDescription="Een nieuw document maken." ma:contentTypeScope="" ma:versionID="64b3593e034b44f67f5c4de067ce6b21">
  <xsd:schema xmlns:xsd="http://www.w3.org/2001/XMLSchema" xmlns:xs="http://www.w3.org/2001/XMLSchema" xmlns:p="http://schemas.microsoft.com/office/2006/metadata/properties" xmlns:ns3="c4392925-cbdf-404d-9b38-465e61b9a4da" targetNamespace="http://schemas.microsoft.com/office/2006/metadata/properties" ma:root="true" ma:fieldsID="3d186202c96de4011a0111545491c030" ns3:_="">
    <xsd:import namespace="c4392925-cbdf-404d-9b38-465e61b9a4d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392925-cbdf-404d-9b38-465e61b9a4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08DACA-F3F0-46C6-B812-2607D1595F0B}">
  <ds:schemaRefs>
    <ds:schemaRef ds:uri="http://schemas.openxmlformats.org/package/2006/metadata/core-properties"/>
    <ds:schemaRef ds:uri="http://purl.org/dc/dcmitype/"/>
    <ds:schemaRef ds:uri="http://schemas.microsoft.com/office/infopath/2007/PartnerControls"/>
    <ds:schemaRef ds:uri="c4392925-cbdf-404d-9b38-465e61b9a4da"/>
    <ds:schemaRef ds:uri="http://schemas.microsoft.com/office/2006/documentManagement/types"/>
    <ds:schemaRef ds:uri="http://schemas.microsoft.com/office/2006/metadata/properties"/>
    <ds:schemaRef ds:uri="http://purl.org/dc/terms/"/>
    <ds:schemaRef ds:uri="http://www.w3.org/XML/1998/namespace"/>
    <ds:schemaRef ds:uri="http://purl.org/dc/elements/1.1/"/>
  </ds:schemaRefs>
</ds:datastoreItem>
</file>

<file path=customXml/itemProps2.xml><?xml version="1.0" encoding="utf-8"?>
<ds:datastoreItem xmlns:ds="http://schemas.openxmlformats.org/officeDocument/2006/customXml" ds:itemID="{4F390243-E5B0-4D2D-8AF8-88CEFF797657}">
  <ds:schemaRefs>
    <ds:schemaRef ds:uri="http://schemas.microsoft.com/sharepoint/v3/contenttype/forms"/>
  </ds:schemaRefs>
</ds:datastoreItem>
</file>

<file path=customXml/itemProps3.xml><?xml version="1.0" encoding="utf-8"?>
<ds:datastoreItem xmlns:ds="http://schemas.openxmlformats.org/officeDocument/2006/customXml" ds:itemID="{DC4220A9-A234-4C80-A273-E98C7745D4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392925-cbdf-404d-9b38-465e61b9a4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522</TotalTime>
  <Words>3215</Words>
  <Application>Microsoft Office PowerPoint</Application>
  <PresentationFormat>Widescreen</PresentationFormat>
  <Paragraphs>480</Paragraphs>
  <Slides>47</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Lucida Grande</vt:lpstr>
      <vt:lpstr>Kantoorthema</vt:lpstr>
      <vt:lpstr>Duurzaam digitaal werken</vt:lpstr>
      <vt:lpstr>Inhoud</vt:lpstr>
      <vt:lpstr>0. Wie zijn we?</vt:lpstr>
      <vt:lpstr>1. Belang van duurzaam digitaal werken</vt:lpstr>
      <vt:lpstr>1. Belang van duurzaam digitaal werken</vt:lpstr>
      <vt:lpstr>2. Basisprincipes: creëren van digitale bestanden</vt:lpstr>
      <vt:lpstr>2.1 Bestandsformaten</vt:lpstr>
      <vt:lpstr>2.1 Bestandsformaten</vt:lpstr>
      <vt:lpstr>2.1 Bestandsformaten</vt:lpstr>
      <vt:lpstr>2.1 Bestandsformaten: overzicht</vt:lpstr>
      <vt:lpstr>2.1 Bestandsformaten: overzicht</vt:lpstr>
      <vt:lpstr>2.2 Bestanden benoemen</vt:lpstr>
      <vt:lpstr>2.2 Bestanden benoemen</vt:lpstr>
      <vt:lpstr>2.2 Bestanden benoemen</vt:lpstr>
      <vt:lpstr>2.2 Bestanden benoemen</vt:lpstr>
      <vt:lpstr>2.2 Bestanden benoemen: versiebeheer</vt:lpstr>
      <vt:lpstr>2.2 Bestanden benoemen: versiebeheer</vt:lpstr>
      <vt:lpstr>2.3 Digitale mappenstructuur </vt:lpstr>
      <vt:lpstr>2.3 Digitale mappenstructuur </vt:lpstr>
      <vt:lpstr>2.3 Digitale mappenstructuur </vt:lpstr>
      <vt:lpstr>Tussentijdse conclusie</vt:lpstr>
      <vt:lpstr>Overzicht</vt:lpstr>
      <vt:lpstr>3. Digitale opslag en beveiliging</vt:lpstr>
      <vt:lpstr>3.1 Dragers</vt:lpstr>
      <vt:lpstr>3.1 Dragers: diskettes en superfloppies</vt:lpstr>
      <vt:lpstr>3.1 Dragers: diskettes en superfloppies</vt:lpstr>
      <vt:lpstr>3.1 Dragers: optische schijven</vt:lpstr>
      <vt:lpstr>3.1 Dragers: optische schijven</vt:lpstr>
      <vt:lpstr>3.1 Dragers: geheugensticks en -kaarten</vt:lpstr>
      <vt:lpstr>3.1 Dragers: geheugensticks en -kaarten</vt:lpstr>
      <vt:lpstr>3.1 Dragers: harde schijf (Hard Disk Drive –HDD)</vt:lpstr>
      <vt:lpstr>3.1 Dragers: harde schijf (Hard Disk Drive –HDD)</vt:lpstr>
      <vt:lpstr>3.1 Dragers: Solid State Drive (SSD)</vt:lpstr>
      <vt:lpstr>3.1 Dragers: cloud services</vt:lpstr>
      <vt:lpstr>3.1 Dragers: cloud services</vt:lpstr>
      <vt:lpstr>3.1 Dragers</vt:lpstr>
      <vt:lpstr>3.1 Dragers</vt:lpstr>
      <vt:lpstr>3.2 Back-up</vt:lpstr>
      <vt:lpstr>3.2 Back-up</vt:lpstr>
      <vt:lpstr>3.2 Back-up</vt:lpstr>
      <vt:lpstr>3.2 Back-up</vt:lpstr>
      <vt:lpstr>3.3 Beveiliging: wachtwoorden</vt:lpstr>
      <vt:lpstr>3.3 Beveiliging: wachtwoorden</vt:lpstr>
      <vt:lpstr>3.3 Beveiliging tegen virussen</vt:lpstr>
      <vt:lpstr>Tussentijdse conclusie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Digitaal duurzaam werken</dc:title>
  <dc:creator>Noortje Lambrichts</dc:creator>
  <cp:lastModifiedBy>Florian Daemen</cp:lastModifiedBy>
  <cp:revision>7</cp:revision>
  <dcterms:created xsi:type="dcterms:W3CDTF">2020-05-27T11:52:40Z</dcterms:created>
  <dcterms:modified xsi:type="dcterms:W3CDTF">2021-03-10T08:57:34Z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0x0101007A4F55EEEB781446A4443CF1BEFFF123</vt:lpwstr>
  </property>
</Properties>
</file>